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9" r:id="rId3"/>
    <p:sldId id="262" r:id="rId4"/>
    <p:sldId id="258" r:id="rId5"/>
    <p:sldId id="260" r:id="rId6"/>
    <p:sldId id="263" r:id="rId7"/>
    <p:sldId id="264" r:id="rId8"/>
    <p:sldId id="265" r:id="rId9"/>
    <p:sldId id="266" r:id="rId10"/>
    <p:sldId id="267" r:id="rId11"/>
    <p:sldId id="280" r:id="rId12"/>
    <p:sldId id="281" r:id="rId13"/>
    <p:sldId id="272" r:id="rId14"/>
    <p:sldId id="274" r:id="rId15"/>
    <p:sldId id="275" r:id="rId16"/>
    <p:sldId id="278" r:id="rId17"/>
    <p:sldId id="277" r:id="rId18"/>
    <p:sldId id="28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8ACCF-4C03-449B-80BF-A86F03704F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19D6D3E-5E9D-4E28-9853-CF5CC78B1B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2035750-2561-4532-8BEC-4640340C30A2}"/>
              </a:ext>
            </a:extLst>
          </p:cNvPr>
          <p:cNvSpPr>
            <a:spLocks noGrp="1"/>
          </p:cNvSpPr>
          <p:nvPr>
            <p:ph type="dt" sz="half" idx="10"/>
          </p:nvPr>
        </p:nvSpPr>
        <p:spPr/>
        <p:txBody>
          <a:bodyPr/>
          <a:lstStyle/>
          <a:p>
            <a:fld id="{34B16529-005B-44C0-979A-8E1854636268}" type="datetimeFigureOut">
              <a:rPr lang="en-US" smtClean="0"/>
              <a:t>11/10/2021</a:t>
            </a:fld>
            <a:endParaRPr lang="en-US"/>
          </a:p>
        </p:txBody>
      </p:sp>
      <p:sp>
        <p:nvSpPr>
          <p:cNvPr id="5" name="Footer Placeholder 4">
            <a:extLst>
              <a:ext uri="{FF2B5EF4-FFF2-40B4-BE49-F238E27FC236}">
                <a16:creationId xmlns:a16="http://schemas.microsoft.com/office/drawing/2014/main" id="{91FF89D8-1130-4411-9751-08F5C1BB2A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35A2D3-171E-4B89-A860-A6CF8A06C5EE}"/>
              </a:ext>
            </a:extLst>
          </p:cNvPr>
          <p:cNvSpPr>
            <a:spLocks noGrp="1"/>
          </p:cNvSpPr>
          <p:nvPr>
            <p:ph type="sldNum" sz="quarter" idx="12"/>
          </p:nvPr>
        </p:nvSpPr>
        <p:spPr/>
        <p:txBody>
          <a:bodyPr/>
          <a:lstStyle/>
          <a:p>
            <a:fld id="{9DA79822-D50D-4C48-AF6A-DF12185A3DC1}" type="slidenum">
              <a:rPr lang="en-US" smtClean="0"/>
              <a:t>‹#›</a:t>
            </a:fld>
            <a:endParaRPr lang="en-US"/>
          </a:p>
        </p:txBody>
      </p:sp>
    </p:spTree>
    <p:extLst>
      <p:ext uri="{BB962C8B-B14F-4D97-AF65-F5344CB8AC3E}">
        <p14:creationId xmlns:p14="http://schemas.microsoft.com/office/powerpoint/2010/main" val="4196528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6D084-2AC9-4C29-92F7-5D3F9BD553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5690C1F-4168-4C91-BAFA-5D468DF30E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B70C15-EBE4-4FB4-8229-22DEA802C709}"/>
              </a:ext>
            </a:extLst>
          </p:cNvPr>
          <p:cNvSpPr>
            <a:spLocks noGrp="1"/>
          </p:cNvSpPr>
          <p:nvPr>
            <p:ph type="dt" sz="half" idx="10"/>
          </p:nvPr>
        </p:nvSpPr>
        <p:spPr/>
        <p:txBody>
          <a:bodyPr/>
          <a:lstStyle/>
          <a:p>
            <a:fld id="{34B16529-005B-44C0-979A-8E1854636268}" type="datetimeFigureOut">
              <a:rPr lang="en-US" smtClean="0"/>
              <a:t>11/10/2021</a:t>
            </a:fld>
            <a:endParaRPr lang="en-US"/>
          </a:p>
        </p:txBody>
      </p:sp>
      <p:sp>
        <p:nvSpPr>
          <p:cNvPr id="5" name="Footer Placeholder 4">
            <a:extLst>
              <a:ext uri="{FF2B5EF4-FFF2-40B4-BE49-F238E27FC236}">
                <a16:creationId xmlns:a16="http://schemas.microsoft.com/office/drawing/2014/main" id="{3268551C-05B6-4528-B171-5E4D082574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418037-9BD6-4DA0-A24A-ACF5F3E20FF7}"/>
              </a:ext>
            </a:extLst>
          </p:cNvPr>
          <p:cNvSpPr>
            <a:spLocks noGrp="1"/>
          </p:cNvSpPr>
          <p:nvPr>
            <p:ph type="sldNum" sz="quarter" idx="12"/>
          </p:nvPr>
        </p:nvSpPr>
        <p:spPr/>
        <p:txBody>
          <a:bodyPr/>
          <a:lstStyle/>
          <a:p>
            <a:fld id="{9DA79822-D50D-4C48-AF6A-DF12185A3DC1}" type="slidenum">
              <a:rPr lang="en-US" smtClean="0"/>
              <a:t>‹#›</a:t>
            </a:fld>
            <a:endParaRPr lang="en-US"/>
          </a:p>
        </p:txBody>
      </p:sp>
    </p:spTree>
    <p:extLst>
      <p:ext uri="{BB962C8B-B14F-4D97-AF65-F5344CB8AC3E}">
        <p14:creationId xmlns:p14="http://schemas.microsoft.com/office/powerpoint/2010/main" val="1136525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44A504-F89A-45B6-A586-A64DADDACC2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33E5748-1F5E-497C-B986-AA083B4C69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ABF92E-BB7B-4C45-8960-4B36D09E7DBA}"/>
              </a:ext>
            </a:extLst>
          </p:cNvPr>
          <p:cNvSpPr>
            <a:spLocks noGrp="1"/>
          </p:cNvSpPr>
          <p:nvPr>
            <p:ph type="dt" sz="half" idx="10"/>
          </p:nvPr>
        </p:nvSpPr>
        <p:spPr/>
        <p:txBody>
          <a:bodyPr/>
          <a:lstStyle/>
          <a:p>
            <a:fld id="{34B16529-005B-44C0-979A-8E1854636268}" type="datetimeFigureOut">
              <a:rPr lang="en-US" smtClean="0"/>
              <a:t>11/10/2021</a:t>
            </a:fld>
            <a:endParaRPr lang="en-US"/>
          </a:p>
        </p:txBody>
      </p:sp>
      <p:sp>
        <p:nvSpPr>
          <p:cNvPr id="5" name="Footer Placeholder 4">
            <a:extLst>
              <a:ext uri="{FF2B5EF4-FFF2-40B4-BE49-F238E27FC236}">
                <a16:creationId xmlns:a16="http://schemas.microsoft.com/office/drawing/2014/main" id="{996384AA-0DB3-4EC0-92CF-68A1D4FD94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1E3291-23F3-4945-8EE9-CCB322D392A6}"/>
              </a:ext>
            </a:extLst>
          </p:cNvPr>
          <p:cNvSpPr>
            <a:spLocks noGrp="1"/>
          </p:cNvSpPr>
          <p:nvPr>
            <p:ph type="sldNum" sz="quarter" idx="12"/>
          </p:nvPr>
        </p:nvSpPr>
        <p:spPr/>
        <p:txBody>
          <a:bodyPr/>
          <a:lstStyle/>
          <a:p>
            <a:fld id="{9DA79822-D50D-4C48-AF6A-DF12185A3DC1}" type="slidenum">
              <a:rPr lang="en-US" smtClean="0"/>
              <a:t>‹#›</a:t>
            </a:fld>
            <a:endParaRPr lang="en-US"/>
          </a:p>
        </p:txBody>
      </p:sp>
    </p:spTree>
    <p:extLst>
      <p:ext uri="{BB962C8B-B14F-4D97-AF65-F5344CB8AC3E}">
        <p14:creationId xmlns:p14="http://schemas.microsoft.com/office/powerpoint/2010/main" val="1746839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DB637-7C51-43F5-AAB5-BE5A345AB0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5143ED-C8AB-4FBB-A4D9-CAB805635D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B73ECB-F11D-4ABA-81A5-74C0D717B7F7}"/>
              </a:ext>
            </a:extLst>
          </p:cNvPr>
          <p:cNvSpPr>
            <a:spLocks noGrp="1"/>
          </p:cNvSpPr>
          <p:nvPr>
            <p:ph type="dt" sz="half" idx="10"/>
          </p:nvPr>
        </p:nvSpPr>
        <p:spPr/>
        <p:txBody>
          <a:bodyPr/>
          <a:lstStyle/>
          <a:p>
            <a:fld id="{34B16529-005B-44C0-979A-8E1854636268}" type="datetimeFigureOut">
              <a:rPr lang="en-US" smtClean="0"/>
              <a:t>11/10/2021</a:t>
            </a:fld>
            <a:endParaRPr lang="en-US"/>
          </a:p>
        </p:txBody>
      </p:sp>
      <p:sp>
        <p:nvSpPr>
          <p:cNvPr id="5" name="Footer Placeholder 4">
            <a:extLst>
              <a:ext uri="{FF2B5EF4-FFF2-40B4-BE49-F238E27FC236}">
                <a16:creationId xmlns:a16="http://schemas.microsoft.com/office/drawing/2014/main" id="{70870009-BEB8-4085-9EA7-E65CEB3652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D32B20-FF98-4B42-AA78-396EBD9C1825}"/>
              </a:ext>
            </a:extLst>
          </p:cNvPr>
          <p:cNvSpPr>
            <a:spLocks noGrp="1"/>
          </p:cNvSpPr>
          <p:nvPr>
            <p:ph type="sldNum" sz="quarter" idx="12"/>
          </p:nvPr>
        </p:nvSpPr>
        <p:spPr/>
        <p:txBody>
          <a:bodyPr/>
          <a:lstStyle/>
          <a:p>
            <a:fld id="{9DA79822-D50D-4C48-AF6A-DF12185A3DC1}" type="slidenum">
              <a:rPr lang="en-US" smtClean="0"/>
              <a:t>‹#›</a:t>
            </a:fld>
            <a:endParaRPr lang="en-US"/>
          </a:p>
        </p:txBody>
      </p:sp>
    </p:spTree>
    <p:extLst>
      <p:ext uri="{BB962C8B-B14F-4D97-AF65-F5344CB8AC3E}">
        <p14:creationId xmlns:p14="http://schemas.microsoft.com/office/powerpoint/2010/main" val="174739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E4C15-B52C-4874-9295-54D2159737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40F3DF-B0AB-456B-B995-4CBEDEAAD0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330E3EB-9946-41A2-9016-A74B44367048}"/>
              </a:ext>
            </a:extLst>
          </p:cNvPr>
          <p:cNvSpPr>
            <a:spLocks noGrp="1"/>
          </p:cNvSpPr>
          <p:nvPr>
            <p:ph type="dt" sz="half" idx="10"/>
          </p:nvPr>
        </p:nvSpPr>
        <p:spPr/>
        <p:txBody>
          <a:bodyPr/>
          <a:lstStyle/>
          <a:p>
            <a:fld id="{34B16529-005B-44C0-979A-8E1854636268}" type="datetimeFigureOut">
              <a:rPr lang="en-US" smtClean="0"/>
              <a:t>11/10/2021</a:t>
            </a:fld>
            <a:endParaRPr lang="en-US"/>
          </a:p>
        </p:txBody>
      </p:sp>
      <p:sp>
        <p:nvSpPr>
          <p:cNvPr id="5" name="Footer Placeholder 4">
            <a:extLst>
              <a:ext uri="{FF2B5EF4-FFF2-40B4-BE49-F238E27FC236}">
                <a16:creationId xmlns:a16="http://schemas.microsoft.com/office/drawing/2014/main" id="{45B617C6-9331-4D33-9819-777AB442B7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42EB0E-7D65-4AD2-B389-C25DCF6A7C52}"/>
              </a:ext>
            </a:extLst>
          </p:cNvPr>
          <p:cNvSpPr>
            <a:spLocks noGrp="1"/>
          </p:cNvSpPr>
          <p:nvPr>
            <p:ph type="sldNum" sz="quarter" idx="12"/>
          </p:nvPr>
        </p:nvSpPr>
        <p:spPr/>
        <p:txBody>
          <a:bodyPr/>
          <a:lstStyle/>
          <a:p>
            <a:fld id="{9DA79822-D50D-4C48-AF6A-DF12185A3DC1}" type="slidenum">
              <a:rPr lang="en-US" smtClean="0"/>
              <a:t>‹#›</a:t>
            </a:fld>
            <a:endParaRPr lang="en-US"/>
          </a:p>
        </p:txBody>
      </p:sp>
    </p:spTree>
    <p:extLst>
      <p:ext uri="{BB962C8B-B14F-4D97-AF65-F5344CB8AC3E}">
        <p14:creationId xmlns:p14="http://schemas.microsoft.com/office/powerpoint/2010/main" val="2689039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16A6A-FE7D-404D-A51B-94620C3A8D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7A8086-4F25-4855-8C0E-7D7320430CB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CB287F3-A5D3-4155-8C57-3294BC5205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93A24B-8F26-4FF8-8B90-78E188224D51}"/>
              </a:ext>
            </a:extLst>
          </p:cNvPr>
          <p:cNvSpPr>
            <a:spLocks noGrp="1"/>
          </p:cNvSpPr>
          <p:nvPr>
            <p:ph type="dt" sz="half" idx="10"/>
          </p:nvPr>
        </p:nvSpPr>
        <p:spPr/>
        <p:txBody>
          <a:bodyPr/>
          <a:lstStyle/>
          <a:p>
            <a:fld id="{34B16529-005B-44C0-979A-8E1854636268}" type="datetimeFigureOut">
              <a:rPr lang="en-US" smtClean="0"/>
              <a:t>11/10/2021</a:t>
            </a:fld>
            <a:endParaRPr lang="en-US"/>
          </a:p>
        </p:txBody>
      </p:sp>
      <p:sp>
        <p:nvSpPr>
          <p:cNvPr id="6" name="Footer Placeholder 5">
            <a:extLst>
              <a:ext uri="{FF2B5EF4-FFF2-40B4-BE49-F238E27FC236}">
                <a16:creationId xmlns:a16="http://schemas.microsoft.com/office/drawing/2014/main" id="{DC9FD085-54B0-46AC-936E-1E1F4C5C9B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912D3F-DEA3-4640-BD95-0CD25708D110}"/>
              </a:ext>
            </a:extLst>
          </p:cNvPr>
          <p:cNvSpPr>
            <a:spLocks noGrp="1"/>
          </p:cNvSpPr>
          <p:nvPr>
            <p:ph type="sldNum" sz="quarter" idx="12"/>
          </p:nvPr>
        </p:nvSpPr>
        <p:spPr/>
        <p:txBody>
          <a:bodyPr/>
          <a:lstStyle/>
          <a:p>
            <a:fld id="{9DA79822-D50D-4C48-AF6A-DF12185A3DC1}" type="slidenum">
              <a:rPr lang="en-US" smtClean="0"/>
              <a:t>‹#›</a:t>
            </a:fld>
            <a:endParaRPr lang="en-US"/>
          </a:p>
        </p:txBody>
      </p:sp>
    </p:spTree>
    <p:extLst>
      <p:ext uri="{BB962C8B-B14F-4D97-AF65-F5344CB8AC3E}">
        <p14:creationId xmlns:p14="http://schemas.microsoft.com/office/powerpoint/2010/main" val="1454920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FE165-31A5-4A53-8D4C-CD3F1E56F4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429E2F-95F1-4AB6-A4C8-88DBDD57C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79E4A0-4EEC-437C-96A2-E4B6F406D9D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41EEFA-CFBD-47F2-B2FE-58416E57F5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A91743-F2ED-45B4-A97F-20B2FBC0B1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96C6E31-AAA5-4354-BAAC-404E8966647D}"/>
              </a:ext>
            </a:extLst>
          </p:cNvPr>
          <p:cNvSpPr>
            <a:spLocks noGrp="1"/>
          </p:cNvSpPr>
          <p:nvPr>
            <p:ph type="dt" sz="half" idx="10"/>
          </p:nvPr>
        </p:nvSpPr>
        <p:spPr/>
        <p:txBody>
          <a:bodyPr/>
          <a:lstStyle/>
          <a:p>
            <a:fld id="{34B16529-005B-44C0-979A-8E1854636268}" type="datetimeFigureOut">
              <a:rPr lang="en-US" smtClean="0"/>
              <a:t>11/10/2021</a:t>
            </a:fld>
            <a:endParaRPr lang="en-US"/>
          </a:p>
        </p:txBody>
      </p:sp>
      <p:sp>
        <p:nvSpPr>
          <p:cNvPr id="8" name="Footer Placeholder 7">
            <a:extLst>
              <a:ext uri="{FF2B5EF4-FFF2-40B4-BE49-F238E27FC236}">
                <a16:creationId xmlns:a16="http://schemas.microsoft.com/office/drawing/2014/main" id="{93591C00-FB97-4CD5-B072-419DF7DE9AC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CB634A-5BF7-49A8-AE18-4539C4A12586}"/>
              </a:ext>
            </a:extLst>
          </p:cNvPr>
          <p:cNvSpPr>
            <a:spLocks noGrp="1"/>
          </p:cNvSpPr>
          <p:nvPr>
            <p:ph type="sldNum" sz="quarter" idx="12"/>
          </p:nvPr>
        </p:nvSpPr>
        <p:spPr/>
        <p:txBody>
          <a:bodyPr/>
          <a:lstStyle/>
          <a:p>
            <a:fld id="{9DA79822-D50D-4C48-AF6A-DF12185A3DC1}" type="slidenum">
              <a:rPr lang="en-US" smtClean="0"/>
              <a:t>‹#›</a:t>
            </a:fld>
            <a:endParaRPr lang="en-US"/>
          </a:p>
        </p:txBody>
      </p:sp>
    </p:spTree>
    <p:extLst>
      <p:ext uri="{BB962C8B-B14F-4D97-AF65-F5344CB8AC3E}">
        <p14:creationId xmlns:p14="http://schemas.microsoft.com/office/powerpoint/2010/main" val="643957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BA84E-B213-49D3-BBD5-25F0132ACF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B99784-372E-4B56-A6D2-E594040E3809}"/>
              </a:ext>
            </a:extLst>
          </p:cNvPr>
          <p:cNvSpPr>
            <a:spLocks noGrp="1"/>
          </p:cNvSpPr>
          <p:nvPr>
            <p:ph type="dt" sz="half" idx="10"/>
          </p:nvPr>
        </p:nvSpPr>
        <p:spPr/>
        <p:txBody>
          <a:bodyPr/>
          <a:lstStyle/>
          <a:p>
            <a:fld id="{34B16529-005B-44C0-979A-8E1854636268}" type="datetimeFigureOut">
              <a:rPr lang="en-US" smtClean="0"/>
              <a:t>11/10/2021</a:t>
            </a:fld>
            <a:endParaRPr lang="en-US"/>
          </a:p>
        </p:txBody>
      </p:sp>
      <p:sp>
        <p:nvSpPr>
          <p:cNvPr id="4" name="Footer Placeholder 3">
            <a:extLst>
              <a:ext uri="{FF2B5EF4-FFF2-40B4-BE49-F238E27FC236}">
                <a16:creationId xmlns:a16="http://schemas.microsoft.com/office/drawing/2014/main" id="{73648F71-E4EA-4CCC-BB0E-FACA125D272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35B9D0-EED3-4B80-9D2F-BAFE0129CA1C}"/>
              </a:ext>
            </a:extLst>
          </p:cNvPr>
          <p:cNvSpPr>
            <a:spLocks noGrp="1"/>
          </p:cNvSpPr>
          <p:nvPr>
            <p:ph type="sldNum" sz="quarter" idx="12"/>
          </p:nvPr>
        </p:nvSpPr>
        <p:spPr/>
        <p:txBody>
          <a:bodyPr/>
          <a:lstStyle/>
          <a:p>
            <a:fld id="{9DA79822-D50D-4C48-AF6A-DF12185A3DC1}" type="slidenum">
              <a:rPr lang="en-US" smtClean="0"/>
              <a:t>‹#›</a:t>
            </a:fld>
            <a:endParaRPr lang="en-US"/>
          </a:p>
        </p:txBody>
      </p:sp>
    </p:spTree>
    <p:extLst>
      <p:ext uri="{BB962C8B-B14F-4D97-AF65-F5344CB8AC3E}">
        <p14:creationId xmlns:p14="http://schemas.microsoft.com/office/powerpoint/2010/main" val="844961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0AB258-66EA-45EE-A375-122355758F04}"/>
              </a:ext>
            </a:extLst>
          </p:cNvPr>
          <p:cNvSpPr>
            <a:spLocks noGrp="1"/>
          </p:cNvSpPr>
          <p:nvPr>
            <p:ph type="dt" sz="half" idx="10"/>
          </p:nvPr>
        </p:nvSpPr>
        <p:spPr/>
        <p:txBody>
          <a:bodyPr/>
          <a:lstStyle/>
          <a:p>
            <a:fld id="{34B16529-005B-44C0-979A-8E1854636268}" type="datetimeFigureOut">
              <a:rPr lang="en-US" smtClean="0"/>
              <a:t>11/10/2021</a:t>
            </a:fld>
            <a:endParaRPr lang="en-US"/>
          </a:p>
        </p:txBody>
      </p:sp>
      <p:sp>
        <p:nvSpPr>
          <p:cNvPr id="3" name="Footer Placeholder 2">
            <a:extLst>
              <a:ext uri="{FF2B5EF4-FFF2-40B4-BE49-F238E27FC236}">
                <a16:creationId xmlns:a16="http://schemas.microsoft.com/office/drawing/2014/main" id="{ECE55415-AC42-4125-863C-7FBE2DA828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73622A2-E8F1-4CF4-A3AF-B82534136D3C}"/>
              </a:ext>
            </a:extLst>
          </p:cNvPr>
          <p:cNvSpPr>
            <a:spLocks noGrp="1"/>
          </p:cNvSpPr>
          <p:nvPr>
            <p:ph type="sldNum" sz="quarter" idx="12"/>
          </p:nvPr>
        </p:nvSpPr>
        <p:spPr/>
        <p:txBody>
          <a:bodyPr/>
          <a:lstStyle/>
          <a:p>
            <a:fld id="{9DA79822-D50D-4C48-AF6A-DF12185A3DC1}" type="slidenum">
              <a:rPr lang="en-US" smtClean="0"/>
              <a:t>‹#›</a:t>
            </a:fld>
            <a:endParaRPr lang="en-US"/>
          </a:p>
        </p:txBody>
      </p:sp>
    </p:spTree>
    <p:extLst>
      <p:ext uri="{BB962C8B-B14F-4D97-AF65-F5344CB8AC3E}">
        <p14:creationId xmlns:p14="http://schemas.microsoft.com/office/powerpoint/2010/main" val="2487219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696D8-47DB-4969-9B78-7D09A1BB6A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0BB415-9AEA-4315-BB52-FB853936ED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E4AE6BD-3E49-43A4-B2E8-4A826080F3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8FF8B5-FCD4-49D8-BB72-9B37B4AD356A}"/>
              </a:ext>
            </a:extLst>
          </p:cNvPr>
          <p:cNvSpPr>
            <a:spLocks noGrp="1"/>
          </p:cNvSpPr>
          <p:nvPr>
            <p:ph type="dt" sz="half" idx="10"/>
          </p:nvPr>
        </p:nvSpPr>
        <p:spPr/>
        <p:txBody>
          <a:bodyPr/>
          <a:lstStyle/>
          <a:p>
            <a:fld id="{34B16529-005B-44C0-979A-8E1854636268}" type="datetimeFigureOut">
              <a:rPr lang="en-US" smtClean="0"/>
              <a:t>11/10/2021</a:t>
            </a:fld>
            <a:endParaRPr lang="en-US"/>
          </a:p>
        </p:txBody>
      </p:sp>
      <p:sp>
        <p:nvSpPr>
          <p:cNvPr id="6" name="Footer Placeholder 5">
            <a:extLst>
              <a:ext uri="{FF2B5EF4-FFF2-40B4-BE49-F238E27FC236}">
                <a16:creationId xmlns:a16="http://schemas.microsoft.com/office/drawing/2014/main" id="{69278CE9-3239-4600-9C17-753136EE86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6F6B97-2630-4E19-A12C-89AADB7A1718}"/>
              </a:ext>
            </a:extLst>
          </p:cNvPr>
          <p:cNvSpPr>
            <a:spLocks noGrp="1"/>
          </p:cNvSpPr>
          <p:nvPr>
            <p:ph type="sldNum" sz="quarter" idx="12"/>
          </p:nvPr>
        </p:nvSpPr>
        <p:spPr/>
        <p:txBody>
          <a:bodyPr/>
          <a:lstStyle/>
          <a:p>
            <a:fld id="{9DA79822-D50D-4C48-AF6A-DF12185A3DC1}" type="slidenum">
              <a:rPr lang="en-US" smtClean="0"/>
              <a:t>‹#›</a:t>
            </a:fld>
            <a:endParaRPr lang="en-US"/>
          </a:p>
        </p:txBody>
      </p:sp>
    </p:spTree>
    <p:extLst>
      <p:ext uri="{BB962C8B-B14F-4D97-AF65-F5344CB8AC3E}">
        <p14:creationId xmlns:p14="http://schemas.microsoft.com/office/powerpoint/2010/main" val="4273557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709B3-0E8C-4A60-8521-1A0B8F7174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96755B-F50B-4B8D-9A80-373904827F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AD2598B-64A2-4DB3-96D5-A6BFA3E099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E31DAD-56F2-4DA9-BB8F-A3E120AEB589}"/>
              </a:ext>
            </a:extLst>
          </p:cNvPr>
          <p:cNvSpPr>
            <a:spLocks noGrp="1"/>
          </p:cNvSpPr>
          <p:nvPr>
            <p:ph type="dt" sz="half" idx="10"/>
          </p:nvPr>
        </p:nvSpPr>
        <p:spPr/>
        <p:txBody>
          <a:bodyPr/>
          <a:lstStyle/>
          <a:p>
            <a:fld id="{34B16529-005B-44C0-979A-8E1854636268}" type="datetimeFigureOut">
              <a:rPr lang="en-US" smtClean="0"/>
              <a:t>11/10/2021</a:t>
            </a:fld>
            <a:endParaRPr lang="en-US"/>
          </a:p>
        </p:txBody>
      </p:sp>
      <p:sp>
        <p:nvSpPr>
          <p:cNvPr id="6" name="Footer Placeholder 5">
            <a:extLst>
              <a:ext uri="{FF2B5EF4-FFF2-40B4-BE49-F238E27FC236}">
                <a16:creationId xmlns:a16="http://schemas.microsoft.com/office/drawing/2014/main" id="{69CC8A37-2B17-4F7A-82EE-7A6F394A67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4A4CBE-1147-4860-85BB-BD9FEDF4D70B}"/>
              </a:ext>
            </a:extLst>
          </p:cNvPr>
          <p:cNvSpPr>
            <a:spLocks noGrp="1"/>
          </p:cNvSpPr>
          <p:nvPr>
            <p:ph type="sldNum" sz="quarter" idx="12"/>
          </p:nvPr>
        </p:nvSpPr>
        <p:spPr/>
        <p:txBody>
          <a:bodyPr/>
          <a:lstStyle/>
          <a:p>
            <a:fld id="{9DA79822-D50D-4C48-AF6A-DF12185A3DC1}" type="slidenum">
              <a:rPr lang="en-US" smtClean="0"/>
              <a:t>‹#›</a:t>
            </a:fld>
            <a:endParaRPr lang="en-US"/>
          </a:p>
        </p:txBody>
      </p:sp>
    </p:spTree>
    <p:extLst>
      <p:ext uri="{BB962C8B-B14F-4D97-AF65-F5344CB8AC3E}">
        <p14:creationId xmlns:p14="http://schemas.microsoft.com/office/powerpoint/2010/main" val="1848284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D6D7AD-254A-4DB5-B5A9-5FF29CD6F1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54773D7-F582-41CF-B433-F6930BDC1B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8A2AB3-00F6-48B2-A596-49C33E0F8C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B16529-005B-44C0-979A-8E1854636268}" type="datetimeFigureOut">
              <a:rPr lang="en-US" smtClean="0"/>
              <a:t>11/10/2021</a:t>
            </a:fld>
            <a:endParaRPr lang="en-US"/>
          </a:p>
        </p:txBody>
      </p:sp>
      <p:sp>
        <p:nvSpPr>
          <p:cNvPr id="5" name="Footer Placeholder 4">
            <a:extLst>
              <a:ext uri="{FF2B5EF4-FFF2-40B4-BE49-F238E27FC236}">
                <a16:creationId xmlns:a16="http://schemas.microsoft.com/office/drawing/2014/main" id="{C330F454-7DAF-4B47-9DAB-1C4656BD9F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A9A26D1-B158-4A9B-99B5-3994F7921D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A79822-D50D-4C48-AF6A-DF12185A3DC1}" type="slidenum">
              <a:rPr lang="en-US" smtClean="0"/>
              <a:t>‹#›</a:t>
            </a:fld>
            <a:endParaRPr lang="en-US"/>
          </a:p>
        </p:txBody>
      </p:sp>
    </p:spTree>
    <p:extLst>
      <p:ext uri="{BB962C8B-B14F-4D97-AF65-F5344CB8AC3E}">
        <p14:creationId xmlns:p14="http://schemas.microsoft.com/office/powerpoint/2010/main" val="42740672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www.energy.gov/eere/wind/2018-wind-market-report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www.kaggle.com/berkerisen/wind-turbine-scada"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wind turbines&#10;&#10;Description automatically generated with medium confidence">
            <a:extLst>
              <a:ext uri="{FF2B5EF4-FFF2-40B4-BE49-F238E27FC236}">
                <a16:creationId xmlns:a16="http://schemas.microsoft.com/office/drawing/2014/main" id="{0381679F-3193-4F34-9409-255E7387BC14}"/>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5413"/>
          <a:stretch/>
        </p:blipFill>
        <p:spPr>
          <a:xfrm>
            <a:off x="-60950" y="-81280"/>
            <a:ext cx="12313900" cy="6926579"/>
          </a:xfrm>
          <a:prstGeom prst="rect">
            <a:avLst/>
          </a:prstGeom>
        </p:spPr>
      </p:pic>
      <p:sp>
        <p:nvSpPr>
          <p:cNvPr id="2" name="Title 1">
            <a:extLst>
              <a:ext uri="{FF2B5EF4-FFF2-40B4-BE49-F238E27FC236}">
                <a16:creationId xmlns:a16="http://schemas.microsoft.com/office/drawing/2014/main" id="{F392B66C-D5EE-49A4-885A-24F237BB606D}"/>
              </a:ext>
            </a:extLst>
          </p:cNvPr>
          <p:cNvSpPr>
            <a:spLocks noGrp="1"/>
          </p:cNvSpPr>
          <p:nvPr>
            <p:ph type="ctrTitle"/>
          </p:nvPr>
        </p:nvSpPr>
        <p:spPr>
          <a:xfrm>
            <a:off x="1158240" y="325121"/>
            <a:ext cx="10024109" cy="1098396"/>
          </a:xfrm>
        </p:spPr>
        <p:txBody>
          <a:bodyPr>
            <a:normAutofit/>
          </a:bodyPr>
          <a:lstStyle/>
          <a:p>
            <a:pPr algn="just"/>
            <a:r>
              <a:rPr lang="en-US" sz="3200" dirty="0">
                <a:solidFill>
                  <a:srgbClr val="FFFFFF"/>
                </a:solidFill>
              </a:rPr>
              <a:t>PREDICTING THE ENERGY OUTPUT OF WIND TURBINE </a:t>
            </a:r>
            <a:br>
              <a:rPr lang="en-US" sz="3200" dirty="0">
                <a:solidFill>
                  <a:srgbClr val="FFFFFF"/>
                </a:solidFill>
              </a:rPr>
            </a:br>
            <a:r>
              <a:rPr lang="en-US" sz="3200" dirty="0">
                <a:solidFill>
                  <a:srgbClr val="FFFFFF"/>
                </a:solidFill>
              </a:rPr>
              <a:t>       BASED ON WEATHER CONDITION USING IBM CLOUD</a:t>
            </a:r>
          </a:p>
        </p:txBody>
      </p:sp>
      <p:sp>
        <p:nvSpPr>
          <p:cNvPr id="3" name="Subtitle 2">
            <a:extLst>
              <a:ext uri="{FF2B5EF4-FFF2-40B4-BE49-F238E27FC236}">
                <a16:creationId xmlns:a16="http://schemas.microsoft.com/office/drawing/2014/main" id="{F9186427-06CA-4BBF-A534-EFEFC4C81ED7}"/>
              </a:ext>
            </a:extLst>
          </p:cNvPr>
          <p:cNvSpPr>
            <a:spLocks noGrp="1"/>
          </p:cNvSpPr>
          <p:nvPr>
            <p:ph type="subTitle" idx="1"/>
          </p:nvPr>
        </p:nvSpPr>
        <p:spPr>
          <a:xfrm>
            <a:off x="3261360" y="3428999"/>
            <a:ext cx="13492480" cy="3652518"/>
          </a:xfrm>
        </p:spPr>
        <p:txBody>
          <a:bodyPr>
            <a:normAutofit/>
          </a:bodyPr>
          <a:lstStyle/>
          <a:p>
            <a:r>
              <a:rPr lang="en-US" sz="2000" dirty="0">
                <a:solidFill>
                  <a:srgbClr val="FFFFFF"/>
                </a:solidFill>
              </a:rPr>
              <a:t>PRESENTATED BY :</a:t>
            </a:r>
          </a:p>
          <a:p>
            <a:r>
              <a:rPr lang="en-US" sz="2000" dirty="0">
                <a:solidFill>
                  <a:srgbClr val="FFFFFF"/>
                </a:solidFill>
              </a:rPr>
              <a:t>TEAM NO:0008</a:t>
            </a:r>
          </a:p>
          <a:p>
            <a:endParaRPr lang="en-US" sz="2000" dirty="0">
              <a:solidFill>
                <a:srgbClr val="FFFFFF"/>
              </a:solidFill>
            </a:endParaRPr>
          </a:p>
          <a:p>
            <a:r>
              <a:rPr lang="en-US" sz="2000" dirty="0">
                <a:solidFill>
                  <a:srgbClr val="FFFFFF"/>
                </a:solidFill>
              </a:rPr>
              <a:t>18UK1A0510 – C.VENU</a:t>
            </a:r>
          </a:p>
          <a:p>
            <a:r>
              <a:rPr lang="en-US" sz="2000" dirty="0">
                <a:solidFill>
                  <a:srgbClr val="FFFFFF"/>
                </a:solidFill>
              </a:rPr>
              <a:t>18UK1A0527 – K.SUCHITHA</a:t>
            </a:r>
          </a:p>
          <a:p>
            <a:r>
              <a:rPr lang="en-US" sz="2000" dirty="0">
                <a:solidFill>
                  <a:srgbClr val="FFFFFF"/>
                </a:solidFill>
              </a:rPr>
              <a:t>18UK1A0539 – N.NAVYA SREE </a:t>
            </a:r>
          </a:p>
          <a:p>
            <a:r>
              <a:rPr lang="en-US" sz="2000" dirty="0">
                <a:solidFill>
                  <a:srgbClr val="FFFFFF"/>
                </a:solidFill>
              </a:rPr>
              <a:t>18UK1A0562 – A.SRUTHI</a:t>
            </a:r>
          </a:p>
          <a:p>
            <a:endParaRPr lang="en-US" sz="2000" dirty="0">
              <a:solidFill>
                <a:srgbClr val="FFFFFF"/>
              </a:solidFill>
            </a:endParaRPr>
          </a:p>
        </p:txBody>
      </p:sp>
    </p:spTree>
    <p:extLst>
      <p:ext uri="{BB962C8B-B14F-4D97-AF65-F5344CB8AC3E}">
        <p14:creationId xmlns:p14="http://schemas.microsoft.com/office/powerpoint/2010/main" val="357726638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wind turbines&#10;&#10;Description automatically generated with medium confidence">
            <a:extLst>
              <a:ext uri="{FF2B5EF4-FFF2-40B4-BE49-F238E27FC236}">
                <a16:creationId xmlns:a16="http://schemas.microsoft.com/office/drawing/2014/main" id="{0381679F-3193-4F34-9409-255E7387BC14}"/>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5413"/>
          <a:stretch/>
        </p:blipFill>
        <p:spPr>
          <a:xfrm>
            <a:off x="0" y="-34291"/>
            <a:ext cx="12313900" cy="6926579"/>
          </a:xfrm>
          <a:prstGeom prst="rect">
            <a:avLst/>
          </a:prstGeom>
        </p:spPr>
      </p:pic>
      <p:sp>
        <p:nvSpPr>
          <p:cNvPr id="2" name="Title 1">
            <a:extLst>
              <a:ext uri="{FF2B5EF4-FFF2-40B4-BE49-F238E27FC236}">
                <a16:creationId xmlns:a16="http://schemas.microsoft.com/office/drawing/2014/main" id="{F392B66C-D5EE-49A4-885A-24F237BB606D}"/>
              </a:ext>
            </a:extLst>
          </p:cNvPr>
          <p:cNvSpPr>
            <a:spLocks noGrp="1"/>
          </p:cNvSpPr>
          <p:nvPr>
            <p:ph type="ctrTitle"/>
          </p:nvPr>
        </p:nvSpPr>
        <p:spPr>
          <a:xfrm>
            <a:off x="-613458" y="0"/>
            <a:ext cx="11887200" cy="1016000"/>
          </a:xfrm>
        </p:spPr>
        <p:txBody>
          <a:bodyPr>
            <a:normAutofit/>
          </a:bodyPr>
          <a:lstStyle/>
          <a:p>
            <a:r>
              <a:rPr lang="en-IN" sz="3200" dirty="0"/>
              <a:t>FLOWCHART</a:t>
            </a:r>
            <a:endParaRPr lang="en-US" sz="3200" dirty="0">
              <a:solidFill>
                <a:srgbClr val="FFFFFF"/>
              </a:solidFill>
            </a:endParaRPr>
          </a:p>
        </p:txBody>
      </p:sp>
      <p:sp>
        <p:nvSpPr>
          <p:cNvPr id="3" name="Subtitle 2">
            <a:extLst>
              <a:ext uri="{FF2B5EF4-FFF2-40B4-BE49-F238E27FC236}">
                <a16:creationId xmlns:a16="http://schemas.microsoft.com/office/drawing/2014/main" id="{F9186427-06CA-4BBF-A534-EFEFC4C81ED7}"/>
              </a:ext>
            </a:extLst>
          </p:cNvPr>
          <p:cNvSpPr>
            <a:spLocks noGrp="1"/>
          </p:cNvSpPr>
          <p:nvPr>
            <p:ph type="subTitle" idx="1"/>
          </p:nvPr>
        </p:nvSpPr>
        <p:spPr>
          <a:xfrm>
            <a:off x="965200" y="1643605"/>
            <a:ext cx="9936480" cy="4645433"/>
          </a:xfrm>
        </p:spPr>
        <p:txBody>
          <a:bodyPr>
            <a:normAutofit/>
          </a:bodyPr>
          <a:lstStyle/>
          <a:p>
            <a:pPr marL="342900" indent="-342900" algn="l">
              <a:buFont typeface="Courier New" panose="02070309020205020404" pitchFamily="49" charset="0"/>
              <a:buChar char="o"/>
            </a:pPr>
            <a:r>
              <a:rPr lang="en-US" sz="2000" dirty="0"/>
              <a:t>Shows the flow of project </a:t>
            </a:r>
          </a:p>
          <a:p>
            <a:pPr algn="l"/>
            <a:r>
              <a:rPr lang="en-US" sz="2000" dirty="0"/>
              <a:t>       modules implementation</a:t>
            </a:r>
            <a:r>
              <a:rPr lang="en-US" sz="1600" dirty="0"/>
              <a:t>.</a:t>
            </a:r>
          </a:p>
          <a:p>
            <a:pPr marL="285750" indent="-285750">
              <a:buFont typeface="Courier New" panose="02070309020205020404" pitchFamily="49" charset="0"/>
              <a:buChar char="o"/>
            </a:pPr>
            <a:endParaRPr lang="en-US" sz="1600" dirty="0"/>
          </a:p>
          <a:p>
            <a:endParaRPr lang="en-US" sz="1600" dirty="0"/>
          </a:p>
          <a:p>
            <a:pPr marL="342900" indent="-342900" algn="l">
              <a:buFont typeface="Courier New" panose="02070309020205020404" pitchFamily="49" charset="0"/>
              <a:buChar char="o"/>
            </a:pPr>
            <a:r>
              <a:rPr lang="en-US" sz="2000" dirty="0"/>
              <a:t>Represents generalized project steps </a:t>
            </a:r>
          </a:p>
          <a:p>
            <a:pPr algn="l"/>
            <a:r>
              <a:rPr lang="en-US" sz="2000" dirty="0"/>
              <a:t>        carried and their synchronization.</a:t>
            </a:r>
            <a:endParaRPr lang="en-IN" sz="2000" dirty="0"/>
          </a:p>
          <a:p>
            <a:endParaRPr lang="en-US" sz="2000" dirty="0">
              <a:solidFill>
                <a:srgbClr val="FFFFFF"/>
              </a:solidFill>
            </a:endParaRPr>
          </a:p>
        </p:txBody>
      </p:sp>
      <p:pic>
        <p:nvPicPr>
          <p:cNvPr id="6" name="Content Placeholder 3">
            <a:extLst>
              <a:ext uri="{FF2B5EF4-FFF2-40B4-BE49-F238E27FC236}">
                <a16:creationId xmlns:a16="http://schemas.microsoft.com/office/drawing/2014/main" id="{5FBDE01F-D846-45FF-AEE5-B122073837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9473" y="1674018"/>
            <a:ext cx="4320479" cy="4525963"/>
          </a:xfrm>
          <a:prstGeom prst="rect">
            <a:avLst/>
          </a:prstGeom>
        </p:spPr>
      </p:pic>
    </p:spTree>
    <p:extLst>
      <p:ext uri="{BB962C8B-B14F-4D97-AF65-F5344CB8AC3E}">
        <p14:creationId xmlns:p14="http://schemas.microsoft.com/office/powerpoint/2010/main" val="2655622510"/>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wind turbines&#10;&#10;Description automatically generated with medium confidence">
            <a:extLst>
              <a:ext uri="{FF2B5EF4-FFF2-40B4-BE49-F238E27FC236}">
                <a16:creationId xmlns:a16="http://schemas.microsoft.com/office/drawing/2014/main" id="{0381679F-3193-4F34-9409-255E7387BC14}"/>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5413"/>
          <a:stretch/>
        </p:blipFill>
        <p:spPr>
          <a:xfrm>
            <a:off x="0" y="-34291"/>
            <a:ext cx="12313900" cy="6926579"/>
          </a:xfrm>
          <a:prstGeom prst="rect">
            <a:avLst/>
          </a:prstGeom>
        </p:spPr>
      </p:pic>
      <p:sp>
        <p:nvSpPr>
          <p:cNvPr id="2" name="Title 1">
            <a:extLst>
              <a:ext uri="{FF2B5EF4-FFF2-40B4-BE49-F238E27FC236}">
                <a16:creationId xmlns:a16="http://schemas.microsoft.com/office/drawing/2014/main" id="{F392B66C-D5EE-49A4-885A-24F237BB606D}"/>
              </a:ext>
            </a:extLst>
          </p:cNvPr>
          <p:cNvSpPr>
            <a:spLocks noGrp="1"/>
          </p:cNvSpPr>
          <p:nvPr>
            <p:ph type="ctrTitle"/>
          </p:nvPr>
        </p:nvSpPr>
        <p:spPr>
          <a:xfrm>
            <a:off x="-613458" y="0"/>
            <a:ext cx="11887200" cy="1016000"/>
          </a:xfrm>
        </p:spPr>
        <p:txBody>
          <a:bodyPr>
            <a:normAutofit/>
          </a:bodyPr>
          <a:lstStyle/>
          <a:p>
            <a:r>
              <a:rPr lang="en-US" sz="3200" dirty="0"/>
              <a:t>           RESULTS</a:t>
            </a:r>
            <a:r>
              <a:rPr lang="en-IN" sz="3200" dirty="0"/>
              <a:t>              </a:t>
            </a:r>
            <a:endParaRPr lang="en-US" sz="3200" dirty="0">
              <a:solidFill>
                <a:srgbClr val="FFFFFF"/>
              </a:solidFill>
            </a:endParaRPr>
          </a:p>
        </p:txBody>
      </p:sp>
      <p:sp>
        <p:nvSpPr>
          <p:cNvPr id="3" name="Subtitle 2">
            <a:extLst>
              <a:ext uri="{FF2B5EF4-FFF2-40B4-BE49-F238E27FC236}">
                <a16:creationId xmlns:a16="http://schemas.microsoft.com/office/drawing/2014/main" id="{F9186427-06CA-4BBF-A534-EFEFC4C81ED7}"/>
              </a:ext>
            </a:extLst>
          </p:cNvPr>
          <p:cNvSpPr>
            <a:spLocks noGrp="1"/>
          </p:cNvSpPr>
          <p:nvPr>
            <p:ph type="subTitle" idx="1"/>
          </p:nvPr>
        </p:nvSpPr>
        <p:spPr>
          <a:xfrm>
            <a:off x="965200" y="1643605"/>
            <a:ext cx="9936480" cy="4645433"/>
          </a:xfrm>
        </p:spPr>
        <p:txBody>
          <a:bodyPr>
            <a:normAutofit/>
          </a:bodyPr>
          <a:lstStyle/>
          <a:p>
            <a:endParaRPr lang="en-US" sz="2000" dirty="0">
              <a:solidFill>
                <a:srgbClr val="FFFFFF"/>
              </a:solidFill>
            </a:endParaRPr>
          </a:p>
        </p:txBody>
      </p:sp>
      <p:pic>
        <p:nvPicPr>
          <p:cNvPr id="6" name="Content Placeholder 3">
            <a:extLst>
              <a:ext uri="{FF2B5EF4-FFF2-40B4-BE49-F238E27FC236}">
                <a16:creationId xmlns:a16="http://schemas.microsoft.com/office/drawing/2014/main" id="{01124EA1-6CE6-488F-BB9C-438311F011B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9262" y="1605857"/>
            <a:ext cx="10444480" cy="4662284"/>
          </a:xfrm>
        </p:spPr>
      </p:pic>
      <p:pic>
        <p:nvPicPr>
          <p:cNvPr id="7" name="Content Placeholder 3">
            <a:extLst>
              <a:ext uri="{FF2B5EF4-FFF2-40B4-BE49-F238E27FC236}">
                <a16:creationId xmlns:a16="http://schemas.microsoft.com/office/drawing/2014/main" id="{FE27D01D-C347-4490-BD9E-8E8C18108DB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628800"/>
            <a:ext cx="10444480" cy="4639341"/>
          </a:xfrm>
        </p:spPr>
      </p:pic>
    </p:spTree>
    <p:extLst>
      <p:ext uri="{BB962C8B-B14F-4D97-AF65-F5344CB8AC3E}">
        <p14:creationId xmlns:p14="http://schemas.microsoft.com/office/powerpoint/2010/main" val="3542453409"/>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wind turbines&#10;&#10;Description automatically generated with medium confidence">
            <a:extLst>
              <a:ext uri="{FF2B5EF4-FFF2-40B4-BE49-F238E27FC236}">
                <a16:creationId xmlns:a16="http://schemas.microsoft.com/office/drawing/2014/main" id="{0381679F-3193-4F34-9409-255E7387BC14}"/>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5413"/>
          <a:stretch/>
        </p:blipFill>
        <p:spPr>
          <a:xfrm>
            <a:off x="0" y="-34291"/>
            <a:ext cx="12313900" cy="6926579"/>
          </a:xfrm>
          <a:prstGeom prst="rect">
            <a:avLst/>
          </a:prstGeom>
        </p:spPr>
      </p:pic>
      <p:sp>
        <p:nvSpPr>
          <p:cNvPr id="2" name="Title 1">
            <a:extLst>
              <a:ext uri="{FF2B5EF4-FFF2-40B4-BE49-F238E27FC236}">
                <a16:creationId xmlns:a16="http://schemas.microsoft.com/office/drawing/2014/main" id="{F392B66C-D5EE-49A4-885A-24F237BB606D}"/>
              </a:ext>
            </a:extLst>
          </p:cNvPr>
          <p:cNvSpPr>
            <a:spLocks noGrp="1"/>
          </p:cNvSpPr>
          <p:nvPr>
            <p:ph type="ctrTitle"/>
          </p:nvPr>
        </p:nvSpPr>
        <p:spPr>
          <a:xfrm>
            <a:off x="-613458" y="0"/>
            <a:ext cx="11887200" cy="1016000"/>
          </a:xfrm>
        </p:spPr>
        <p:txBody>
          <a:bodyPr>
            <a:normAutofit/>
          </a:bodyPr>
          <a:lstStyle/>
          <a:p>
            <a:r>
              <a:rPr lang="en-IN" sz="3200" dirty="0"/>
              <a:t>RESULT            </a:t>
            </a:r>
            <a:endParaRPr lang="en-US" sz="3200" dirty="0">
              <a:solidFill>
                <a:srgbClr val="FFFFFF"/>
              </a:solidFill>
            </a:endParaRPr>
          </a:p>
        </p:txBody>
      </p:sp>
      <p:sp>
        <p:nvSpPr>
          <p:cNvPr id="3" name="Subtitle 2">
            <a:extLst>
              <a:ext uri="{FF2B5EF4-FFF2-40B4-BE49-F238E27FC236}">
                <a16:creationId xmlns:a16="http://schemas.microsoft.com/office/drawing/2014/main" id="{F9186427-06CA-4BBF-A534-EFEFC4C81ED7}"/>
              </a:ext>
            </a:extLst>
          </p:cNvPr>
          <p:cNvSpPr>
            <a:spLocks noGrp="1"/>
          </p:cNvSpPr>
          <p:nvPr>
            <p:ph type="subTitle" idx="1"/>
          </p:nvPr>
        </p:nvSpPr>
        <p:spPr>
          <a:xfrm>
            <a:off x="965200" y="1643605"/>
            <a:ext cx="9936480" cy="4645433"/>
          </a:xfrm>
        </p:spPr>
        <p:txBody>
          <a:bodyPr>
            <a:normAutofit/>
          </a:bodyPr>
          <a:lstStyle/>
          <a:p>
            <a:endParaRPr lang="en-US" sz="2000" dirty="0">
              <a:solidFill>
                <a:srgbClr val="FFFFFF"/>
              </a:solidFill>
            </a:endParaRPr>
          </a:p>
        </p:txBody>
      </p:sp>
      <p:pic>
        <p:nvPicPr>
          <p:cNvPr id="6" name="Content Placeholder 3">
            <a:extLst>
              <a:ext uri="{FF2B5EF4-FFF2-40B4-BE49-F238E27FC236}">
                <a16:creationId xmlns:a16="http://schemas.microsoft.com/office/drawing/2014/main" id="{2480AA67-3660-4847-8838-FF0F472169E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51681" y="1790550"/>
            <a:ext cx="3250704" cy="4532777"/>
          </a:xfrm>
        </p:spPr>
      </p:pic>
      <p:pic>
        <p:nvPicPr>
          <p:cNvPr id="7" name="Picture 6">
            <a:extLst>
              <a:ext uri="{FF2B5EF4-FFF2-40B4-BE49-F238E27FC236}">
                <a16:creationId xmlns:a16="http://schemas.microsoft.com/office/drawing/2014/main" id="{792206A1-31C1-40FD-9F83-5B3511E87D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9546" y="1609316"/>
            <a:ext cx="4980899" cy="4645433"/>
          </a:xfrm>
          <a:prstGeom prst="rect">
            <a:avLst/>
          </a:prstGeom>
        </p:spPr>
      </p:pic>
      <p:pic>
        <p:nvPicPr>
          <p:cNvPr id="8" name="Content Placeholder 3">
            <a:extLst>
              <a:ext uri="{FF2B5EF4-FFF2-40B4-BE49-F238E27FC236}">
                <a16:creationId xmlns:a16="http://schemas.microsoft.com/office/drawing/2014/main" id="{86F96AF3-F12B-46F9-ABD9-A8D21851AA8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94421" y="1660749"/>
            <a:ext cx="3407964" cy="4611144"/>
          </a:xfrm>
        </p:spPr>
      </p:pic>
      <p:pic>
        <p:nvPicPr>
          <p:cNvPr id="9" name="Content Placeholder 3">
            <a:extLst>
              <a:ext uri="{FF2B5EF4-FFF2-40B4-BE49-F238E27FC236}">
                <a16:creationId xmlns:a16="http://schemas.microsoft.com/office/drawing/2014/main" id="{DEAC74E2-2349-4E0B-A7E3-66BCF45DD4E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65201" y="1660749"/>
            <a:ext cx="3321828" cy="4594000"/>
          </a:xfrm>
        </p:spPr>
      </p:pic>
    </p:spTree>
    <p:extLst>
      <p:ext uri="{BB962C8B-B14F-4D97-AF65-F5344CB8AC3E}">
        <p14:creationId xmlns:p14="http://schemas.microsoft.com/office/powerpoint/2010/main" val="1041307064"/>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wind turbines&#10;&#10;Description automatically generated with medium confidence">
            <a:extLst>
              <a:ext uri="{FF2B5EF4-FFF2-40B4-BE49-F238E27FC236}">
                <a16:creationId xmlns:a16="http://schemas.microsoft.com/office/drawing/2014/main" id="{0381679F-3193-4F34-9409-255E7387BC14}"/>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5413"/>
          <a:stretch/>
        </p:blipFill>
        <p:spPr>
          <a:xfrm>
            <a:off x="0" y="-34291"/>
            <a:ext cx="12313900" cy="6926579"/>
          </a:xfrm>
          <a:prstGeom prst="rect">
            <a:avLst/>
          </a:prstGeom>
        </p:spPr>
      </p:pic>
      <p:sp>
        <p:nvSpPr>
          <p:cNvPr id="2" name="Title 1">
            <a:extLst>
              <a:ext uri="{FF2B5EF4-FFF2-40B4-BE49-F238E27FC236}">
                <a16:creationId xmlns:a16="http://schemas.microsoft.com/office/drawing/2014/main" id="{F392B66C-D5EE-49A4-885A-24F237BB606D}"/>
              </a:ext>
            </a:extLst>
          </p:cNvPr>
          <p:cNvSpPr>
            <a:spLocks noGrp="1"/>
          </p:cNvSpPr>
          <p:nvPr>
            <p:ph type="ctrTitle"/>
          </p:nvPr>
        </p:nvSpPr>
        <p:spPr>
          <a:xfrm>
            <a:off x="-613458" y="0"/>
            <a:ext cx="11887200" cy="1016000"/>
          </a:xfrm>
        </p:spPr>
        <p:txBody>
          <a:bodyPr>
            <a:normAutofit/>
          </a:bodyPr>
          <a:lstStyle/>
          <a:p>
            <a:r>
              <a:rPr lang="en-IN" sz="3200" dirty="0"/>
              <a:t>Applications</a:t>
            </a:r>
            <a:endParaRPr lang="en-US" sz="3200" dirty="0">
              <a:solidFill>
                <a:srgbClr val="FFFFFF"/>
              </a:solidFill>
            </a:endParaRPr>
          </a:p>
        </p:txBody>
      </p:sp>
      <p:sp>
        <p:nvSpPr>
          <p:cNvPr id="3" name="Subtitle 2">
            <a:extLst>
              <a:ext uri="{FF2B5EF4-FFF2-40B4-BE49-F238E27FC236}">
                <a16:creationId xmlns:a16="http://schemas.microsoft.com/office/drawing/2014/main" id="{F9186427-06CA-4BBF-A534-EFEFC4C81ED7}"/>
              </a:ext>
            </a:extLst>
          </p:cNvPr>
          <p:cNvSpPr>
            <a:spLocks noGrp="1"/>
          </p:cNvSpPr>
          <p:nvPr>
            <p:ph type="subTitle" idx="1"/>
          </p:nvPr>
        </p:nvSpPr>
        <p:spPr>
          <a:xfrm>
            <a:off x="965200" y="1643605"/>
            <a:ext cx="9936480" cy="4645433"/>
          </a:xfrm>
        </p:spPr>
        <p:txBody>
          <a:bodyPr>
            <a:normAutofit/>
          </a:bodyPr>
          <a:lstStyle/>
          <a:p>
            <a:pPr marL="0" indent="0" algn="just">
              <a:buNone/>
            </a:pPr>
            <a:r>
              <a:rPr lang="en-IN" sz="2800" dirty="0"/>
              <a:t>1.The same model mentioned above can also be applied to other data such as Solar energy, tidal energy etc.</a:t>
            </a:r>
          </a:p>
          <a:p>
            <a:pPr marL="0" indent="0" algn="just">
              <a:buNone/>
            </a:pPr>
            <a:r>
              <a:rPr lang="en-IN" sz="2800" dirty="0"/>
              <a:t>2.The model can be transfer-learned for making predictions for other locations, instead of training from scratch. This reduces the time taken for training.     </a:t>
            </a:r>
          </a:p>
          <a:p>
            <a:pPr marL="0" indent="0" algn="just">
              <a:buNone/>
            </a:pPr>
            <a:r>
              <a:rPr lang="en-IN" sz="2800" dirty="0"/>
              <a:t>3.The application can also be used as a standalone REST API calls         </a:t>
            </a:r>
          </a:p>
          <a:p>
            <a:pPr algn="just"/>
            <a:endParaRPr lang="en-US" sz="2000" b="1" dirty="0">
              <a:solidFill>
                <a:srgbClr val="FFFFFF"/>
              </a:solidFill>
            </a:endParaRPr>
          </a:p>
        </p:txBody>
      </p:sp>
    </p:spTree>
    <p:extLst>
      <p:ext uri="{BB962C8B-B14F-4D97-AF65-F5344CB8AC3E}">
        <p14:creationId xmlns:p14="http://schemas.microsoft.com/office/powerpoint/2010/main" val="3791583133"/>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wind turbines&#10;&#10;Description automatically generated with medium confidence">
            <a:extLst>
              <a:ext uri="{FF2B5EF4-FFF2-40B4-BE49-F238E27FC236}">
                <a16:creationId xmlns:a16="http://schemas.microsoft.com/office/drawing/2014/main" id="{0381679F-3193-4F34-9409-255E7387BC14}"/>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5413"/>
          <a:stretch/>
        </p:blipFill>
        <p:spPr>
          <a:xfrm>
            <a:off x="0" y="-34291"/>
            <a:ext cx="12313900" cy="6926579"/>
          </a:xfrm>
          <a:prstGeom prst="rect">
            <a:avLst/>
          </a:prstGeom>
        </p:spPr>
      </p:pic>
      <p:sp>
        <p:nvSpPr>
          <p:cNvPr id="2" name="Title 1">
            <a:extLst>
              <a:ext uri="{FF2B5EF4-FFF2-40B4-BE49-F238E27FC236}">
                <a16:creationId xmlns:a16="http://schemas.microsoft.com/office/drawing/2014/main" id="{F392B66C-D5EE-49A4-885A-24F237BB606D}"/>
              </a:ext>
            </a:extLst>
          </p:cNvPr>
          <p:cNvSpPr>
            <a:spLocks noGrp="1"/>
          </p:cNvSpPr>
          <p:nvPr>
            <p:ph type="ctrTitle"/>
          </p:nvPr>
        </p:nvSpPr>
        <p:spPr>
          <a:xfrm>
            <a:off x="-613458" y="0"/>
            <a:ext cx="11887200" cy="1016000"/>
          </a:xfrm>
        </p:spPr>
        <p:txBody>
          <a:bodyPr>
            <a:normAutofit/>
          </a:bodyPr>
          <a:lstStyle/>
          <a:p>
            <a:r>
              <a:rPr lang="en-IN" sz="3200" dirty="0"/>
              <a:t>Advantages and disadvantages </a:t>
            </a:r>
            <a:endParaRPr lang="en-US" sz="3200" dirty="0">
              <a:solidFill>
                <a:srgbClr val="FFFFFF"/>
              </a:solidFill>
            </a:endParaRPr>
          </a:p>
        </p:txBody>
      </p:sp>
      <p:sp>
        <p:nvSpPr>
          <p:cNvPr id="3" name="Subtitle 2">
            <a:extLst>
              <a:ext uri="{FF2B5EF4-FFF2-40B4-BE49-F238E27FC236}">
                <a16:creationId xmlns:a16="http://schemas.microsoft.com/office/drawing/2014/main" id="{F9186427-06CA-4BBF-A534-EFEFC4C81ED7}"/>
              </a:ext>
            </a:extLst>
          </p:cNvPr>
          <p:cNvSpPr>
            <a:spLocks noGrp="1"/>
          </p:cNvSpPr>
          <p:nvPr>
            <p:ph type="subTitle" idx="1"/>
          </p:nvPr>
        </p:nvSpPr>
        <p:spPr>
          <a:xfrm>
            <a:off x="965200" y="1643605"/>
            <a:ext cx="9936480" cy="4645433"/>
          </a:xfrm>
        </p:spPr>
        <p:txBody>
          <a:bodyPr>
            <a:normAutofit fontScale="62500" lnSpcReduction="20000"/>
          </a:bodyPr>
          <a:lstStyle/>
          <a:p>
            <a:pPr marL="0" indent="0" algn="l">
              <a:buNone/>
            </a:pPr>
            <a:r>
              <a:rPr lang="en-IN" sz="2800" dirty="0"/>
              <a:t>1. Intuitive User Interface</a:t>
            </a:r>
          </a:p>
          <a:p>
            <a:pPr marL="0" indent="0" algn="l">
              <a:buNone/>
            </a:pPr>
            <a:r>
              <a:rPr lang="en-IN" sz="2800" dirty="0"/>
              <a:t>2. Faster Predictions on just a click of a button</a:t>
            </a:r>
          </a:p>
          <a:p>
            <a:pPr marL="0" indent="0" algn="l">
              <a:buNone/>
            </a:pPr>
            <a:r>
              <a:rPr lang="en-IN" sz="2800" dirty="0"/>
              <a:t>3. Accurate predictions  </a:t>
            </a:r>
            <a:r>
              <a:rPr lang="en-IN" sz="2800" dirty="0" err="1"/>
              <a:t>Upto</a:t>
            </a:r>
            <a:r>
              <a:rPr lang="en-IN" sz="2800" dirty="0"/>
              <a:t>- 1 hour to 72 hours</a:t>
            </a:r>
          </a:p>
          <a:p>
            <a:pPr marL="0" indent="0" algn="l">
              <a:buNone/>
            </a:pPr>
            <a:r>
              <a:rPr lang="en-IN" sz="2800" dirty="0"/>
              <a:t>4. 48 predictions per hour for more accurate Power Output visualization</a:t>
            </a:r>
          </a:p>
          <a:p>
            <a:pPr marL="0" indent="0" algn="l">
              <a:buNone/>
            </a:pPr>
            <a:r>
              <a:rPr lang="en-IN" sz="2800" dirty="0"/>
              <a:t>5. The Power grids can make use of this app to efficiently monitor the wind  turbine power output.</a:t>
            </a:r>
          </a:p>
          <a:p>
            <a:pPr marL="0" indent="0" algn="l">
              <a:buNone/>
            </a:pPr>
            <a:r>
              <a:rPr lang="en-IN" sz="2800" dirty="0"/>
              <a:t>6. An additional feature : Weather Now, to display the current weather at the  location is added to the application. </a:t>
            </a:r>
          </a:p>
          <a:p>
            <a:pPr marL="0" indent="0" algn="l">
              <a:buNone/>
            </a:pPr>
            <a:r>
              <a:rPr lang="en-IN" sz="2800" dirty="0"/>
              <a:t>7. The model is also trained to predict direction of the wind and can be used for the alignment of the turbines.</a:t>
            </a:r>
          </a:p>
          <a:p>
            <a:pPr marL="0" indent="0" algn="l">
              <a:buNone/>
            </a:pPr>
            <a:r>
              <a:rPr lang="en-IN" sz="2800" dirty="0"/>
              <a:t> </a:t>
            </a:r>
          </a:p>
          <a:p>
            <a:pPr marL="0" indent="0" algn="l">
              <a:buNone/>
            </a:pPr>
            <a:r>
              <a:rPr lang="en-IN" sz="2800" dirty="0"/>
              <a:t>DISADVANTAGES:</a:t>
            </a:r>
          </a:p>
          <a:p>
            <a:pPr marL="0" indent="0" algn="l">
              <a:buNone/>
            </a:pPr>
            <a:r>
              <a:rPr lang="en-IN" sz="2800" dirty="0"/>
              <a:t>1. On device Deep Learning model cannot be used. The predictions must be made through REST API call to the model.</a:t>
            </a:r>
          </a:p>
          <a:p>
            <a:pPr marL="0" indent="0" algn="l">
              <a:buNone/>
            </a:pPr>
            <a:r>
              <a:rPr lang="en-IN" sz="2800" dirty="0"/>
              <a:t>2. The time taken for predictions is thus compare with little less.      </a:t>
            </a:r>
          </a:p>
          <a:p>
            <a:pPr marL="0" indent="0" algn="l">
              <a:buNone/>
            </a:pPr>
            <a:r>
              <a:rPr lang="en-IN" sz="2800" dirty="0"/>
              <a:t>3. The model is trained only on Tamil Nadu , India weather data i.e. Region specific. There is scope for generalizing the model to suit for various other regions.                                                                             </a:t>
            </a:r>
          </a:p>
          <a:p>
            <a:pPr algn="l"/>
            <a:endParaRPr lang="en-US" sz="2000" dirty="0">
              <a:solidFill>
                <a:srgbClr val="FFFFFF"/>
              </a:solidFill>
            </a:endParaRPr>
          </a:p>
        </p:txBody>
      </p:sp>
    </p:spTree>
    <p:extLst>
      <p:ext uri="{BB962C8B-B14F-4D97-AF65-F5344CB8AC3E}">
        <p14:creationId xmlns:p14="http://schemas.microsoft.com/office/powerpoint/2010/main" val="3761931506"/>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wind turbines&#10;&#10;Description automatically generated with medium confidence">
            <a:extLst>
              <a:ext uri="{FF2B5EF4-FFF2-40B4-BE49-F238E27FC236}">
                <a16:creationId xmlns:a16="http://schemas.microsoft.com/office/drawing/2014/main" id="{0381679F-3193-4F34-9409-255E7387BC14}"/>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5413"/>
          <a:stretch/>
        </p:blipFill>
        <p:spPr>
          <a:xfrm>
            <a:off x="0" y="-34291"/>
            <a:ext cx="12313900" cy="6926579"/>
          </a:xfrm>
          <a:prstGeom prst="rect">
            <a:avLst/>
          </a:prstGeom>
        </p:spPr>
      </p:pic>
      <p:sp>
        <p:nvSpPr>
          <p:cNvPr id="2" name="Title 1">
            <a:extLst>
              <a:ext uri="{FF2B5EF4-FFF2-40B4-BE49-F238E27FC236}">
                <a16:creationId xmlns:a16="http://schemas.microsoft.com/office/drawing/2014/main" id="{F392B66C-D5EE-49A4-885A-24F237BB606D}"/>
              </a:ext>
            </a:extLst>
          </p:cNvPr>
          <p:cNvSpPr>
            <a:spLocks noGrp="1"/>
          </p:cNvSpPr>
          <p:nvPr>
            <p:ph type="ctrTitle"/>
          </p:nvPr>
        </p:nvSpPr>
        <p:spPr>
          <a:xfrm>
            <a:off x="-613458" y="0"/>
            <a:ext cx="11887200" cy="1016000"/>
          </a:xfrm>
        </p:spPr>
        <p:txBody>
          <a:bodyPr>
            <a:normAutofit/>
          </a:bodyPr>
          <a:lstStyle/>
          <a:p>
            <a:r>
              <a:rPr lang="en-IN" sz="3200" dirty="0"/>
              <a:t>Conclusion</a:t>
            </a:r>
            <a:endParaRPr lang="en-US" sz="3200" dirty="0">
              <a:solidFill>
                <a:srgbClr val="FFFFFF"/>
              </a:solidFill>
            </a:endParaRPr>
          </a:p>
        </p:txBody>
      </p:sp>
      <p:sp>
        <p:nvSpPr>
          <p:cNvPr id="3" name="Subtitle 2">
            <a:extLst>
              <a:ext uri="{FF2B5EF4-FFF2-40B4-BE49-F238E27FC236}">
                <a16:creationId xmlns:a16="http://schemas.microsoft.com/office/drawing/2014/main" id="{F9186427-06CA-4BBF-A534-EFEFC4C81ED7}"/>
              </a:ext>
            </a:extLst>
          </p:cNvPr>
          <p:cNvSpPr>
            <a:spLocks noGrp="1"/>
          </p:cNvSpPr>
          <p:nvPr>
            <p:ph type="subTitle" idx="1"/>
          </p:nvPr>
        </p:nvSpPr>
        <p:spPr>
          <a:xfrm>
            <a:off x="965200" y="1643605"/>
            <a:ext cx="9936480" cy="4645433"/>
          </a:xfrm>
        </p:spPr>
        <p:txBody>
          <a:bodyPr>
            <a:normAutofit lnSpcReduction="10000"/>
          </a:bodyPr>
          <a:lstStyle/>
          <a:p>
            <a:pPr marL="457200" indent="-457200" algn="just">
              <a:buFont typeface="Arial" panose="020B0604020202020204" pitchFamily="34" charset="0"/>
              <a:buChar char="•"/>
            </a:pPr>
            <a:r>
              <a:rPr lang="en-IN" sz="2800" dirty="0"/>
              <a:t>A Deep Learning model, based on Long Short Term Memory(LSTMs) </a:t>
            </a:r>
          </a:p>
          <a:p>
            <a:pPr marL="457200" indent="-457200" algn="just">
              <a:buFont typeface="Arial" panose="020B0604020202020204" pitchFamily="34" charset="0"/>
              <a:buChar char="•"/>
            </a:pPr>
            <a:r>
              <a:rPr lang="en-IN" sz="2800" dirty="0"/>
              <a:t>has been developed to forecast the Power output of the wind turbine.</a:t>
            </a:r>
          </a:p>
          <a:p>
            <a:pPr marL="457200" indent="-457200" algn="just">
              <a:buFont typeface="Arial" panose="020B0604020202020204" pitchFamily="34" charset="0"/>
              <a:buChar char="•"/>
            </a:pPr>
            <a:r>
              <a:rPr lang="en-IN" sz="2800" dirty="0"/>
              <a:t>A simple, efficient and a versatile model is built keeping in mind the diversity of data, computational complexity and overhead involved in making API calls to the model for prediction.</a:t>
            </a:r>
          </a:p>
          <a:p>
            <a:pPr marL="457200" indent="-457200" algn="just">
              <a:buFont typeface="Arial" panose="020B0604020202020204" pitchFamily="34" charset="0"/>
              <a:buChar char="•"/>
            </a:pPr>
            <a:r>
              <a:rPr lang="en-IN" sz="2800" dirty="0"/>
              <a:t>The product can increase the accuracy of the forecasting the output from the wind turbine .Overall accurate wind power prediction reduces the financial and technical risk of uncertainty of wind power production for all electricity market participants.</a:t>
            </a:r>
          </a:p>
          <a:p>
            <a:pPr algn="just"/>
            <a:endParaRPr lang="en-US" sz="2000" dirty="0">
              <a:solidFill>
                <a:srgbClr val="FFFFFF"/>
              </a:solidFill>
            </a:endParaRPr>
          </a:p>
        </p:txBody>
      </p:sp>
    </p:spTree>
    <p:extLst>
      <p:ext uri="{BB962C8B-B14F-4D97-AF65-F5344CB8AC3E}">
        <p14:creationId xmlns:p14="http://schemas.microsoft.com/office/powerpoint/2010/main" val="3657907700"/>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wind turbines&#10;&#10;Description automatically generated with medium confidence">
            <a:extLst>
              <a:ext uri="{FF2B5EF4-FFF2-40B4-BE49-F238E27FC236}">
                <a16:creationId xmlns:a16="http://schemas.microsoft.com/office/drawing/2014/main" id="{0381679F-3193-4F34-9409-255E7387BC14}"/>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5413"/>
          <a:stretch/>
        </p:blipFill>
        <p:spPr>
          <a:xfrm>
            <a:off x="0" y="-34291"/>
            <a:ext cx="12313900" cy="6926579"/>
          </a:xfrm>
          <a:prstGeom prst="rect">
            <a:avLst/>
          </a:prstGeom>
        </p:spPr>
      </p:pic>
      <p:sp>
        <p:nvSpPr>
          <p:cNvPr id="2" name="Title 1">
            <a:extLst>
              <a:ext uri="{FF2B5EF4-FFF2-40B4-BE49-F238E27FC236}">
                <a16:creationId xmlns:a16="http://schemas.microsoft.com/office/drawing/2014/main" id="{F392B66C-D5EE-49A4-885A-24F237BB606D}"/>
              </a:ext>
            </a:extLst>
          </p:cNvPr>
          <p:cNvSpPr>
            <a:spLocks noGrp="1"/>
          </p:cNvSpPr>
          <p:nvPr>
            <p:ph type="ctrTitle"/>
          </p:nvPr>
        </p:nvSpPr>
        <p:spPr>
          <a:xfrm>
            <a:off x="-613458" y="0"/>
            <a:ext cx="11887200" cy="1016000"/>
          </a:xfrm>
        </p:spPr>
        <p:txBody>
          <a:bodyPr>
            <a:normAutofit/>
          </a:bodyPr>
          <a:lstStyle/>
          <a:p>
            <a:r>
              <a:rPr lang="en-IN" sz="3200" dirty="0"/>
              <a:t>Future scope</a:t>
            </a:r>
            <a:endParaRPr lang="en-US" sz="3200" dirty="0">
              <a:solidFill>
                <a:srgbClr val="FFFFFF"/>
              </a:solidFill>
            </a:endParaRPr>
          </a:p>
        </p:txBody>
      </p:sp>
      <p:sp>
        <p:nvSpPr>
          <p:cNvPr id="3" name="Subtitle 2">
            <a:extLst>
              <a:ext uri="{FF2B5EF4-FFF2-40B4-BE49-F238E27FC236}">
                <a16:creationId xmlns:a16="http://schemas.microsoft.com/office/drawing/2014/main" id="{F9186427-06CA-4BBF-A534-EFEFC4C81ED7}"/>
              </a:ext>
            </a:extLst>
          </p:cNvPr>
          <p:cNvSpPr>
            <a:spLocks noGrp="1"/>
          </p:cNvSpPr>
          <p:nvPr>
            <p:ph type="subTitle" idx="1"/>
          </p:nvPr>
        </p:nvSpPr>
        <p:spPr>
          <a:xfrm>
            <a:off x="965200" y="2523281"/>
            <a:ext cx="9936480" cy="3765757"/>
          </a:xfrm>
        </p:spPr>
        <p:txBody>
          <a:bodyPr>
            <a:normAutofit/>
          </a:bodyPr>
          <a:lstStyle/>
          <a:p>
            <a:pPr marL="0" indent="0" algn="just">
              <a:buNone/>
            </a:pPr>
            <a:r>
              <a:rPr lang="en-IN" sz="2000" dirty="0"/>
              <a:t>1. A more generalized model can be developed to suit forecasting for different locations.</a:t>
            </a:r>
          </a:p>
          <a:p>
            <a:pPr marL="0" indent="0" algn="just">
              <a:buNone/>
            </a:pPr>
            <a:r>
              <a:rPr lang="en-IN" sz="2000" dirty="0"/>
              <a:t>2. The model can be developed to make predictions on other sources of data such as solar power, tidal power etc.</a:t>
            </a:r>
          </a:p>
          <a:p>
            <a:pPr marL="0" indent="0" algn="just">
              <a:buNone/>
            </a:pPr>
            <a:r>
              <a:rPr lang="en-IN" sz="2000" dirty="0"/>
              <a:t>3. On-device model can be developed to make much more faster predictions.</a:t>
            </a:r>
          </a:p>
          <a:p>
            <a:pPr algn="just"/>
            <a:endParaRPr lang="en-US" sz="2000" dirty="0">
              <a:solidFill>
                <a:srgbClr val="FFFFFF"/>
              </a:solidFill>
            </a:endParaRPr>
          </a:p>
        </p:txBody>
      </p:sp>
    </p:spTree>
    <p:extLst>
      <p:ext uri="{BB962C8B-B14F-4D97-AF65-F5344CB8AC3E}">
        <p14:creationId xmlns:p14="http://schemas.microsoft.com/office/powerpoint/2010/main" val="4171729679"/>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wind turbines&#10;&#10;Description automatically generated with medium confidence">
            <a:extLst>
              <a:ext uri="{FF2B5EF4-FFF2-40B4-BE49-F238E27FC236}">
                <a16:creationId xmlns:a16="http://schemas.microsoft.com/office/drawing/2014/main" id="{0381679F-3193-4F34-9409-255E7387BC14}"/>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5413"/>
          <a:stretch/>
        </p:blipFill>
        <p:spPr>
          <a:xfrm>
            <a:off x="0" y="-34290"/>
            <a:ext cx="12313900" cy="6926579"/>
          </a:xfrm>
          <a:prstGeom prst="rect">
            <a:avLst/>
          </a:prstGeom>
        </p:spPr>
      </p:pic>
      <p:sp>
        <p:nvSpPr>
          <p:cNvPr id="2" name="Title 1">
            <a:extLst>
              <a:ext uri="{FF2B5EF4-FFF2-40B4-BE49-F238E27FC236}">
                <a16:creationId xmlns:a16="http://schemas.microsoft.com/office/drawing/2014/main" id="{F392B66C-D5EE-49A4-885A-24F237BB606D}"/>
              </a:ext>
            </a:extLst>
          </p:cNvPr>
          <p:cNvSpPr>
            <a:spLocks noGrp="1"/>
          </p:cNvSpPr>
          <p:nvPr>
            <p:ph type="ctrTitle"/>
          </p:nvPr>
        </p:nvSpPr>
        <p:spPr>
          <a:xfrm>
            <a:off x="-613458" y="0"/>
            <a:ext cx="11887200" cy="1016000"/>
          </a:xfrm>
        </p:spPr>
        <p:txBody>
          <a:bodyPr>
            <a:normAutofit/>
          </a:bodyPr>
          <a:lstStyle/>
          <a:p>
            <a:r>
              <a:rPr lang="en-IN" sz="3200" dirty="0"/>
              <a:t>BIBILOGRAPHY</a:t>
            </a:r>
            <a:endParaRPr lang="en-US" sz="3200" dirty="0">
              <a:solidFill>
                <a:srgbClr val="FFFFFF"/>
              </a:solidFill>
            </a:endParaRPr>
          </a:p>
        </p:txBody>
      </p:sp>
      <p:sp>
        <p:nvSpPr>
          <p:cNvPr id="3" name="Subtitle 2">
            <a:extLst>
              <a:ext uri="{FF2B5EF4-FFF2-40B4-BE49-F238E27FC236}">
                <a16:creationId xmlns:a16="http://schemas.microsoft.com/office/drawing/2014/main" id="{F9186427-06CA-4BBF-A534-EFEFC4C81ED7}"/>
              </a:ext>
            </a:extLst>
          </p:cNvPr>
          <p:cNvSpPr>
            <a:spLocks noGrp="1"/>
          </p:cNvSpPr>
          <p:nvPr>
            <p:ph type="subTitle" idx="1"/>
          </p:nvPr>
        </p:nvSpPr>
        <p:spPr>
          <a:xfrm>
            <a:off x="965200" y="1643605"/>
            <a:ext cx="9936480" cy="4645433"/>
          </a:xfrm>
        </p:spPr>
        <p:txBody>
          <a:bodyPr>
            <a:normAutofit/>
          </a:bodyPr>
          <a:lstStyle/>
          <a:p>
            <a:pPr marL="0" indent="0" algn="just">
              <a:buNone/>
            </a:pPr>
            <a:r>
              <a:rPr lang="en-IN" sz="2000" dirty="0"/>
              <a:t>[1]. Board, J., &amp; Dashboard, C. P. S. A not-for-profit organization, IEEE is the world’s largest technical professional organization dedicated to advancing technology for the benefit of humanity.</a:t>
            </a:r>
          </a:p>
          <a:p>
            <a:pPr marL="0" indent="0" algn="just">
              <a:buNone/>
            </a:pPr>
            <a:r>
              <a:rPr lang="en-IN" sz="2000" dirty="0"/>
              <a:t>[2]. Chen, </a:t>
            </a:r>
            <a:r>
              <a:rPr lang="en-IN" sz="2000" dirty="0" err="1"/>
              <a:t>N.Qian</a:t>
            </a:r>
            <a:r>
              <a:rPr lang="en-IN" sz="2000" dirty="0"/>
              <a:t> , </a:t>
            </a:r>
            <a:r>
              <a:rPr lang="en-IN" sz="2000" dirty="0" err="1"/>
              <a:t>Z.Nabney</a:t>
            </a:r>
            <a:r>
              <a:rPr lang="en-IN" sz="2000" dirty="0"/>
              <a:t> , I. T., &amp; Meng , X. (2013). Wind power forecast.</a:t>
            </a:r>
          </a:p>
          <a:p>
            <a:pPr marL="0" indent="0" algn="just">
              <a:buNone/>
            </a:pPr>
            <a:r>
              <a:rPr lang="en-US" sz="2000" dirty="0"/>
              <a:t>[3].[Online] </a:t>
            </a:r>
            <a:r>
              <a:rPr lang="en-US" sz="2000" dirty="0">
                <a:hlinkClick r:id="rId3"/>
              </a:rPr>
              <a:t>https://www.energy.gov/eere/wind/2018-wind-market-reports</a:t>
            </a:r>
            <a:r>
              <a:rPr lang="en-US" sz="2000" dirty="0"/>
              <a:t>.</a:t>
            </a:r>
          </a:p>
          <a:p>
            <a:pPr marL="0" indent="0" algn="just">
              <a:buNone/>
            </a:pPr>
            <a:r>
              <a:rPr lang="en-US" sz="2000" dirty="0"/>
              <a:t> [4]. [Online] </a:t>
            </a:r>
          </a:p>
          <a:p>
            <a:pPr marL="0" indent="0" algn="just">
              <a:buNone/>
            </a:pPr>
            <a:r>
              <a:rPr lang="en-US" sz="2000" dirty="0"/>
              <a:t>Dataset-Historical Weather API and Kaggle.</a:t>
            </a:r>
          </a:p>
          <a:p>
            <a:pPr marL="0" indent="0" algn="just">
              <a:buNone/>
            </a:pPr>
            <a:endParaRPr lang="en-IN" sz="2000" dirty="0"/>
          </a:p>
          <a:p>
            <a:pPr algn="just"/>
            <a:endParaRPr lang="en-US" sz="2000" dirty="0">
              <a:solidFill>
                <a:srgbClr val="FFFFFF"/>
              </a:solidFill>
            </a:endParaRPr>
          </a:p>
        </p:txBody>
      </p:sp>
    </p:spTree>
    <p:extLst>
      <p:ext uri="{BB962C8B-B14F-4D97-AF65-F5344CB8AC3E}">
        <p14:creationId xmlns:p14="http://schemas.microsoft.com/office/powerpoint/2010/main" val="1119265508"/>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wind turbines&#10;&#10;Description automatically generated with medium confidence">
            <a:extLst>
              <a:ext uri="{FF2B5EF4-FFF2-40B4-BE49-F238E27FC236}">
                <a16:creationId xmlns:a16="http://schemas.microsoft.com/office/drawing/2014/main" id="{0381679F-3193-4F34-9409-255E7387BC14}"/>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5413"/>
          <a:stretch/>
        </p:blipFill>
        <p:spPr>
          <a:xfrm>
            <a:off x="0" y="-34291"/>
            <a:ext cx="12313900" cy="6926579"/>
          </a:xfrm>
          <a:prstGeom prst="rect">
            <a:avLst/>
          </a:prstGeom>
        </p:spPr>
      </p:pic>
      <p:sp>
        <p:nvSpPr>
          <p:cNvPr id="2" name="Title 1">
            <a:extLst>
              <a:ext uri="{FF2B5EF4-FFF2-40B4-BE49-F238E27FC236}">
                <a16:creationId xmlns:a16="http://schemas.microsoft.com/office/drawing/2014/main" id="{F392B66C-D5EE-49A4-885A-24F237BB606D}"/>
              </a:ext>
            </a:extLst>
          </p:cNvPr>
          <p:cNvSpPr>
            <a:spLocks noGrp="1"/>
          </p:cNvSpPr>
          <p:nvPr>
            <p:ph type="ctrTitle"/>
          </p:nvPr>
        </p:nvSpPr>
        <p:spPr>
          <a:xfrm>
            <a:off x="-613458" y="0"/>
            <a:ext cx="11887200" cy="1016000"/>
          </a:xfrm>
        </p:spPr>
        <p:txBody>
          <a:bodyPr>
            <a:normAutofit/>
          </a:bodyPr>
          <a:lstStyle/>
          <a:p>
            <a:endParaRPr lang="en-US" sz="3200" dirty="0">
              <a:solidFill>
                <a:srgbClr val="FFFFFF"/>
              </a:solidFill>
            </a:endParaRPr>
          </a:p>
        </p:txBody>
      </p:sp>
      <p:sp>
        <p:nvSpPr>
          <p:cNvPr id="3" name="Subtitle 2">
            <a:extLst>
              <a:ext uri="{FF2B5EF4-FFF2-40B4-BE49-F238E27FC236}">
                <a16:creationId xmlns:a16="http://schemas.microsoft.com/office/drawing/2014/main" id="{F9186427-06CA-4BBF-A534-EFEFC4C81ED7}"/>
              </a:ext>
            </a:extLst>
          </p:cNvPr>
          <p:cNvSpPr>
            <a:spLocks noGrp="1"/>
          </p:cNvSpPr>
          <p:nvPr>
            <p:ph type="subTitle" idx="1"/>
          </p:nvPr>
        </p:nvSpPr>
        <p:spPr>
          <a:xfrm>
            <a:off x="965200" y="1643605"/>
            <a:ext cx="9936480" cy="4645433"/>
          </a:xfrm>
        </p:spPr>
        <p:txBody>
          <a:bodyPr>
            <a:normAutofit/>
          </a:bodyPr>
          <a:lstStyle/>
          <a:p>
            <a:r>
              <a:rPr lang="en-US" sz="9600" dirty="0">
                <a:solidFill>
                  <a:srgbClr val="FFFFFF"/>
                </a:solidFill>
              </a:rPr>
              <a:t>THANK YOU</a:t>
            </a:r>
          </a:p>
        </p:txBody>
      </p:sp>
    </p:spTree>
    <p:extLst>
      <p:ext uri="{BB962C8B-B14F-4D97-AF65-F5344CB8AC3E}">
        <p14:creationId xmlns:p14="http://schemas.microsoft.com/office/powerpoint/2010/main" val="344331184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wind turbines&#10;&#10;Description automatically generated with medium confidence">
            <a:extLst>
              <a:ext uri="{FF2B5EF4-FFF2-40B4-BE49-F238E27FC236}">
                <a16:creationId xmlns:a16="http://schemas.microsoft.com/office/drawing/2014/main" id="{0381679F-3193-4F34-9409-255E7387BC14}"/>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5413"/>
          <a:stretch/>
        </p:blipFill>
        <p:spPr>
          <a:xfrm>
            <a:off x="0" y="-58042"/>
            <a:ext cx="12313900" cy="6926579"/>
          </a:xfrm>
          <a:prstGeom prst="rect">
            <a:avLst/>
          </a:prstGeom>
        </p:spPr>
      </p:pic>
      <p:sp>
        <p:nvSpPr>
          <p:cNvPr id="2" name="Title 1">
            <a:extLst>
              <a:ext uri="{FF2B5EF4-FFF2-40B4-BE49-F238E27FC236}">
                <a16:creationId xmlns:a16="http://schemas.microsoft.com/office/drawing/2014/main" id="{F392B66C-D5EE-49A4-885A-24F237BB606D}"/>
              </a:ext>
            </a:extLst>
          </p:cNvPr>
          <p:cNvSpPr>
            <a:spLocks noGrp="1"/>
          </p:cNvSpPr>
          <p:nvPr>
            <p:ph type="ctrTitle"/>
          </p:nvPr>
        </p:nvSpPr>
        <p:spPr>
          <a:xfrm>
            <a:off x="497712" y="325121"/>
            <a:ext cx="10684638" cy="1098396"/>
          </a:xfrm>
        </p:spPr>
        <p:txBody>
          <a:bodyPr>
            <a:normAutofit/>
          </a:bodyPr>
          <a:lstStyle/>
          <a:p>
            <a:pPr algn="just"/>
            <a:r>
              <a:rPr lang="en-IN" sz="3200" dirty="0"/>
              <a:t>PROBLEM STATEMENT</a:t>
            </a:r>
            <a:endParaRPr lang="en-US" sz="3200" dirty="0">
              <a:solidFill>
                <a:srgbClr val="FFFFFF"/>
              </a:solidFill>
            </a:endParaRPr>
          </a:p>
        </p:txBody>
      </p:sp>
      <p:sp>
        <p:nvSpPr>
          <p:cNvPr id="3" name="Subtitle 2">
            <a:extLst>
              <a:ext uri="{FF2B5EF4-FFF2-40B4-BE49-F238E27FC236}">
                <a16:creationId xmlns:a16="http://schemas.microsoft.com/office/drawing/2014/main" id="{F9186427-06CA-4BBF-A534-EFEFC4C81ED7}"/>
              </a:ext>
            </a:extLst>
          </p:cNvPr>
          <p:cNvSpPr>
            <a:spLocks noGrp="1"/>
          </p:cNvSpPr>
          <p:nvPr>
            <p:ph type="subTitle" idx="1"/>
          </p:nvPr>
        </p:nvSpPr>
        <p:spPr>
          <a:xfrm>
            <a:off x="266218" y="2326511"/>
            <a:ext cx="10602410" cy="4755006"/>
          </a:xfrm>
        </p:spPr>
        <p:txBody>
          <a:bodyPr>
            <a:normAutofit/>
          </a:bodyPr>
          <a:lstStyle/>
          <a:p>
            <a:pPr algn="just"/>
            <a:r>
              <a:rPr lang="en-IN" sz="2000" dirty="0"/>
              <a:t>Wind energy forecasting plays an important role in wind energy utilization , which is a vital component of wind energy management . In power systems, balance is maintained by continuously adjusting generation capacity and by controlling demand. As wind is a dynamically changing variable , the whole problem can be taken as a time series forecasting . Short-term forecasts (ranging from 1 h up to 72 h) are useful in power system planning for unit commitment and dispatch, and for electricity trading in certain electricity markets where wind power and storage can be traded or hedged.. </a:t>
            </a:r>
          </a:p>
          <a:p>
            <a:pPr algn="just">
              <a:buNone/>
            </a:pPr>
            <a:endParaRPr lang="en-IN" sz="2000" dirty="0"/>
          </a:p>
          <a:p>
            <a:pPr algn="just"/>
            <a:endParaRPr lang="en-IN" sz="2000" dirty="0"/>
          </a:p>
          <a:p>
            <a:pPr algn="just"/>
            <a:endParaRPr lang="en-US" sz="2000" dirty="0">
              <a:solidFill>
                <a:srgbClr val="FFFFFF"/>
              </a:solidFill>
            </a:endParaRPr>
          </a:p>
        </p:txBody>
      </p:sp>
    </p:spTree>
    <p:extLst>
      <p:ext uri="{BB962C8B-B14F-4D97-AF65-F5344CB8AC3E}">
        <p14:creationId xmlns:p14="http://schemas.microsoft.com/office/powerpoint/2010/main" val="188266502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wind turbines&#10;&#10;Description automatically generated with medium confidence">
            <a:extLst>
              <a:ext uri="{FF2B5EF4-FFF2-40B4-BE49-F238E27FC236}">
                <a16:creationId xmlns:a16="http://schemas.microsoft.com/office/drawing/2014/main" id="{0381679F-3193-4F34-9409-255E7387BC14}"/>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5413"/>
          <a:stretch/>
        </p:blipFill>
        <p:spPr>
          <a:xfrm>
            <a:off x="-60950" y="-81280"/>
            <a:ext cx="12313900" cy="6926579"/>
          </a:xfrm>
          <a:prstGeom prst="rect">
            <a:avLst/>
          </a:prstGeom>
        </p:spPr>
      </p:pic>
      <p:sp>
        <p:nvSpPr>
          <p:cNvPr id="2" name="Title 1">
            <a:extLst>
              <a:ext uri="{FF2B5EF4-FFF2-40B4-BE49-F238E27FC236}">
                <a16:creationId xmlns:a16="http://schemas.microsoft.com/office/drawing/2014/main" id="{F392B66C-D5EE-49A4-885A-24F237BB606D}"/>
              </a:ext>
            </a:extLst>
          </p:cNvPr>
          <p:cNvSpPr>
            <a:spLocks noGrp="1"/>
          </p:cNvSpPr>
          <p:nvPr>
            <p:ph type="ctrTitle"/>
          </p:nvPr>
        </p:nvSpPr>
        <p:spPr>
          <a:xfrm>
            <a:off x="312516" y="325121"/>
            <a:ext cx="10869833" cy="1098396"/>
          </a:xfrm>
        </p:spPr>
        <p:txBody>
          <a:bodyPr>
            <a:normAutofit/>
          </a:bodyPr>
          <a:lstStyle/>
          <a:p>
            <a:pPr algn="just"/>
            <a:r>
              <a:rPr lang="en-US" sz="3200" dirty="0">
                <a:solidFill>
                  <a:srgbClr val="FFFFFF"/>
                </a:solidFill>
              </a:rPr>
              <a:t>OUTLINE:</a:t>
            </a:r>
          </a:p>
        </p:txBody>
      </p:sp>
      <p:sp>
        <p:nvSpPr>
          <p:cNvPr id="3" name="Subtitle 2">
            <a:extLst>
              <a:ext uri="{FF2B5EF4-FFF2-40B4-BE49-F238E27FC236}">
                <a16:creationId xmlns:a16="http://schemas.microsoft.com/office/drawing/2014/main" id="{F9186427-06CA-4BBF-A534-EFEFC4C81ED7}"/>
              </a:ext>
            </a:extLst>
          </p:cNvPr>
          <p:cNvSpPr>
            <a:spLocks noGrp="1"/>
          </p:cNvSpPr>
          <p:nvPr>
            <p:ph type="subTitle" idx="1"/>
          </p:nvPr>
        </p:nvSpPr>
        <p:spPr>
          <a:xfrm>
            <a:off x="312516" y="1748638"/>
            <a:ext cx="16441324" cy="5332880"/>
          </a:xfrm>
        </p:spPr>
        <p:txBody>
          <a:bodyPr>
            <a:normAutofit/>
          </a:bodyPr>
          <a:lstStyle/>
          <a:p>
            <a:pPr algn="l"/>
            <a:r>
              <a:rPr lang="en-US" sz="2000" dirty="0"/>
              <a:t>• INTRODUCTION</a:t>
            </a:r>
            <a:br>
              <a:rPr lang="en-US" sz="2000" dirty="0"/>
            </a:br>
            <a:r>
              <a:rPr lang="en-US" sz="2000" dirty="0"/>
              <a:t>• LITERATURE SURVEY</a:t>
            </a:r>
            <a:br>
              <a:rPr lang="en-US" sz="2000" dirty="0"/>
            </a:br>
            <a:r>
              <a:rPr lang="en-US" sz="2000" dirty="0"/>
              <a:t>• THEORITICAL ANALYSIS</a:t>
            </a:r>
            <a:br>
              <a:rPr lang="en-US" sz="2000" dirty="0"/>
            </a:br>
            <a:r>
              <a:rPr lang="en-US" sz="2000" dirty="0"/>
              <a:t>• EXPERIMENTAL INVESTIGATIONS</a:t>
            </a:r>
            <a:br>
              <a:rPr lang="en-US" sz="2000" dirty="0"/>
            </a:br>
            <a:r>
              <a:rPr lang="en-US" sz="2000" dirty="0"/>
              <a:t>• FLOWCHART</a:t>
            </a:r>
            <a:br>
              <a:rPr lang="en-US" sz="2000" dirty="0"/>
            </a:br>
            <a:r>
              <a:rPr lang="en-US" sz="2000" dirty="0"/>
              <a:t>• RESULTS</a:t>
            </a:r>
            <a:br>
              <a:rPr lang="en-US" sz="2000" dirty="0"/>
            </a:br>
            <a:r>
              <a:rPr lang="en-US" sz="2000" dirty="0"/>
              <a:t>• ADVATNTAGES AND DISADVANTAGES</a:t>
            </a:r>
            <a:br>
              <a:rPr lang="en-US" sz="2000" dirty="0"/>
            </a:br>
            <a:r>
              <a:rPr lang="en-US" sz="2000" dirty="0"/>
              <a:t>• APPLICATIONS</a:t>
            </a:r>
            <a:br>
              <a:rPr lang="en-US" sz="2000" dirty="0"/>
            </a:br>
            <a:r>
              <a:rPr lang="en-US" sz="2000" dirty="0"/>
              <a:t>• CONCLUSION</a:t>
            </a:r>
            <a:br>
              <a:rPr lang="en-US" sz="2000" dirty="0"/>
            </a:br>
            <a:r>
              <a:rPr lang="en-US" sz="2000" dirty="0"/>
              <a:t>• FUTURE</a:t>
            </a:r>
            <a:br>
              <a:rPr lang="en-US" sz="2000" dirty="0"/>
            </a:br>
            <a:r>
              <a:rPr lang="en-US" sz="2000" dirty="0"/>
              <a:t>• BIBILOGRAPHY</a:t>
            </a:r>
            <a:br>
              <a:rPr lang="en-US" sz="2000" dirty="0"/>
            </a:br>
            <a:endParaRPr lang="en-US" sz="2000" dirty="0">
              <a:solidFill>
                <a:srgbClr val="FFFFFF"/>
              </a:solidFill>
            </a:endParaRPr>
          </a:p>
        </p:txBody>
      </p:sp>
    </p:spTree>
    <p:extLst>
      <p:ext uri="{BB962C8B-B14F-4D97-AF65-F5344CB8AC3E}">
        <p14:creationId xmlns:p14="http://schemas.microsoft.com/office/powerpoint/2010/main" val="212334875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wind turbines&#10;&#10;Description automatically generated with medium confidence">
            <a:extLst>
              <a:ext uri="{FF2B5EF4-FFF2-40B4-BE49-F238E27FC236}">
                <a16:creationId xmlns:a16="http://schemas.microsoft.com/office/drawing/2014/main" id="{0381679F-3193-4F34-9409-255E7387BC14}"/>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5413"/>
          <a:stretch/>
        </p:blipFill>
        <p:spPr>
          <a:xfrm>
            <a:off x="0" y="-34290"/>
            <a:ext cx="12313900" cy="6926579"/>
          </a:xfrm>
          <a:prstGeom prst="rect">
            <a:avLst/>
          </a:prstGeom>
        </p:spPr>
      </p:pic>
      <p:sp>
        <p:nvSpPr>
          <p:cNvPr id="2" name="Title 1">
            <a:extLst>
              <a:ext uri="{FF2B5EF4-FFF2-40B4-BE49-F238E27FC236}">
                <a16:creationId xmlns:a16="http://schemas.microsoft.com/office/drawing/2014/main" id="{F392B66C-D5EE-49A4-885A-24F237BB606D}"/>
              </a:ext>
            </a:extLst>
          </p:cNvPr>
          <p:cNvSpPr>
            <a:spLocks noGrp="1"/>
          </p:cNvSpPr>
          <p:nvPr>
            <p:ph type="ctrTitle"/>
          </p:nvPr>
        </p:nvSpPr>
        <p:spPr>
          <a:xfrm>
            <a:off x="741680" y="0"/>
            <a:ext cx="10048240" cy="1016000"/>
          </a:xfrm>
        </p:spPr>
        <p:txBody>
          <a:bodyPr>
            <a:normAutofit/>
          </a:bodyPr>
          <a:lstStyle/>
          <a:p>
            <a:pPr algn="just"/>
            <a:r>
              <a:rPr lang="en-US" sz="3200" dirty="0">
                <a:solidFill>
                  <a:srgbClr val="FFFFFF"/>
                </a:solidFill>
              </a:rPr>
              <a:t>                                        INTRODUCTION</a:t>
            </a:r>
          </a:p>
        </p:txBody>
      </p:sp>
      <p:sp>
        <p:nvSpPr>
          <p:cNvPr id="3" name="Subtitle 2">
            <a:extLst>
              <a:ext uri="{FF2B5EF4-FFF2-40B4-BE49-F238E27FC236}">
                <a16:creationId xmlns:a16="http://schemas.microsoft.com/office/drawing/2014/main" id="{F9186427-06CA-4BBF-A534-EFEFC4C81ED7}"/>
              </a:ext>
            </a:extLst>
          </p:cNvPr>
          <p:cNvSpPr>
            <a:spLocks noGrp="1"/>
          </p:cNvSpPr>
          <p:nvPr>
            <p:ph type="subTitle" idx="1"/>
          </p:nvPr>
        </p:nvSpPr>
        <p:spPr>
          <a:xfrm>
            <a:off x="965200" y="2636520"/>
            <a:ext cx="9936480" cy="3652518"/>
          </a:xfrm>
        </p:spPr>
        <p:txBody>
          <a:bodyPr>
            <a:normAutofit/>
          </a:bodyPr>
          <a:lstStyle/>
          <a:p>
            <a:pPr algn="l">
              <a:buFont typeface="Courier New" panose="02070309020205020404" pitchFamily="49" charset="0"/>
              <a:buChar char="o"/>
            </a:pPr>
            <a:r>
              <a:rPr lang="en-US" sz="2200" dirty="0"/>
              <a:t>  Wind energy plays a major role in providing energy worldwide. </a:t>
            </a:r>
          </a:p>
          <a:p>
            <a:pPr algn="l">
              <a:buFont typeface="Courier New" panose="02070309020205020404" pitchFamily="49" charset="0"/>
              <a:buChar char="o"/>
            </a:pPr>
            <a:r>
              <a:rPr lang="en-US" sz="2200" dirty="0"/>
              <a:t>  Renewable energies are set to conquer the global energy system  faster than any    other fuel in history. </a:t>
            </a:r>
          </a:p>
          <a:p>
            <a:pPr algn="l">
              <a:buFont typeface="Courier New" panose="02070309020205020404" pitchFamily="49" charset="0"/>
              <a:buChar char="o"/>
            </a:pPr>
            <a:r>
              <a:rPr lang="en-US" sz="2200" dirty="0"/>
              <a:t>  A wind farm's energy output depends heavily on the weather conditions present at its site. </a:t>
            </a:r>
          </a:p>
          <a:p>
            <a:pPr algn="l">
              <a:buFont typeface="Courier New" panose="02070309020205020404" pitchFamily="49" charset="0"/>
              <a:buChar char="o"/>
            </a:pPr>
            <a:r>
              <a:rPr lang="en-US" sz="2200" dirty="0"/>
              <a:t>  A wind performance forecast is an estimation of the production expected of one or more wind turbines.</a:t>
            </a:r>
          </a:p>
          <a:p>
            <a:pPr algn="l">
              <a:buFont typeface="Courier New" panose="02070309020205020404" pitchFamily="49" charset="0"/>
              <a:buChar char="o"/>
            </a:pPr>
            <a:r>
              <a:rPr lang="en-US" sz="2200" dirty="0"/>
              <a:t>  If the output can indeed be predicted more effectively, the energy providers can more effectively organize the joint development of various energy sources to avoid expensive overproduction.</a:t>
            </a:r>
            <a:endParaRPr lang="en-IN" sz="2200" dirty="0"/>
          </a:p>
          <a:p>
            <a:pPr algn="just"/>
            <a:endParaRPr lang="en-US" sz="2000" dirty="0">
              <a:solidFill>
                <a:srgbClr val="FFFFFF"/>
              </a:solidFill>
            </a:endParaRPr>
          </a:p>
        </p:txBody>
      </p:sp>
    </p:spTree>
    <p:extLst>
      <p:ext uri="{BB962C8B-B14F-4D97-AF65-F5344CB8AC3E}">
        <p14:creationId xmlns:p14="http://schemas.microsoft.com/office/powerpoint/2010/main" val="82398650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wind turbines&#10;&#10;Description automatically generated with medium confidence">
            <a:extLst>
              <a:ext uri="{FF2B5EF4-FFF2-40B4-BE49-F238E27FC236}">
                <a16:creationId xmlns:a16="http://schemas.microsoft.com/office/drawing/2014/main" id="{0381679F-3193-4F34-9409-255E7387BC14}"/>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5413"/>
          <a:stretch/>
        </p:blipFill>
        <p:spPr>
          <a:xfrm>
            <a:off x="0" y="-34290"/>
            <a:ext cx="12313900" cy="6926579"/>
          </a:xfrm>
          <a:prstGeom prst="rect">
            <a:avLst/>
          </a:prstGeom>
        </p:spPr>
      </p:pic>
      <p:sp>
        <p:nvSpPr>
          <p:cNvPr id="2" name="Title 1">
            <a:extLst>
              <a:ext uri="{FF2B5EF4-FFF2-40B4-BE49-F238E27FC236}">
                <a16:creationId xmlns:a16="http://schemas.microsoft.com/office/drawing/2014/main" id="{F392B66C-D5EE-49A4-885A-24F237BB606D}"/>
              </a:ext>
            </a:extLst>
          </p:cNvPr>
          <p:cNvSpPr>
            <a:spLocks noGrp="1"/>
          </p:cNvSpPr>
          <p:nvPr>
            <p:ph type="ctrTitle"/>
          </p:nvPr>
        </p:nvSpPr>
        <p:spPr>
          <a:xfrm>
            <a:off x="-613458" y="0"/>
            <a:ext cx="11887200" cy="1016000"/>
          </a:xfrm>
        </p:spPr>
        <p:txBody>
          <a:bodyPr>
            <a:normAutofit/>
          </a:bodyPr>
          <a:lstStyle/>
          <a:p>
            <a:pPr algn="just"/>
            <a:r>
              <a:rPr lang="en-US" sz="3200" dirty="0">
                <a:solidFill>
                  <a:srgbClr val="FFFFFF"/>
                </a:solidFill>
              </a:rPr>
              <a:t>                                               </a:t>
            </a:r>
            <a:r>
              <a:rPr lang="en-IN" sz="3200" dirty="0"/>
              <a:t>LITERATURE SURVEY</a:t>
            </a:r>
            <a:endParaRPr lang="en-US" sz="3200" dirty="0">
              <a:solidFill>
                <a:srgbClr val="FFFFFF"/>
              </a:solidFill>
            </a:endParaRPr>
          </a:p>
        </p:txBody>
      </p:sp>
      <p:sp>
        <p:nvSpPr>
          <p:cNvPr id="3" name="Subtitle 2">
            <a:extLst>
              <a:ext uri="{FF2B5EF4-FFF2-40B4-BE49-F238E27FC236}">
                <a16:creationId xmlns:a16="http://schemas.microsoft.com/office/drawing/2014/main" id="{F9186427-06CA-4BBF-A534-EFEFC4C81ED7}"/>
              </a:ext>
            </a:extLst>
          </p:cNvPr>
          <p:cNvSpPr>
            <a:spLocks noGrp="1"/>
          </p:cNvSpPr>
          <p:nvPr>
            <p:ph type="subTitle" idx="1"/>
          </p:nvPr>
        </p:nvSpPr>
        <p:spPr>
          <a:xfrm>
            <a:off x="965200" y="1643605"/>
            <a:ext cx="9936480" cy="4645433"/>
          </a:xfrm>
        </p:spPr>
        <p:txBody>
          <a:bodyPr>
            <a:normAutofit/>
          </a:bodyPr>
          <a:lstStyle/>
          <a:p>
            <a:pPr marL="457200" indent="-457200" algn="l">
              <a:buFont typeface="Arial" panose="020B0604020202020204" pitchFamily="34" charset="0"/>
              <a:buChar char="•"/>
            </a:pPr>
            <a:r>
              <a:rPr lang="en-US" sz="2000" dirty="0"/>
              <a:t>Global energy demand is increasing, and the use of nuclear power, traditional sources of energy such as coal and oil is either considered unsafe or leads to a large amount of CO2 emission. </a:t>
            </a:r>
          </a:p>
          <a:p>
            <a:pPr marL="457200" indent="-457200" algn="l">
              <a:buFont typeface="Arial" panose="020B0604020202020204" pitchFamily="34" charset="0"/>
              <a:buChar char="•"/>
            </a:pPr>
            <a:r>
              <a:rPr lang="en-US" sz="2000" dirty="0"/>
              <a:t>One the other hand wind is a natural free energy source. </a:t>
            </a:r>
          </a:p>
          <a:p>
            <a:pPr marL="457200" indent="-457200" algn="l">
              <a:buFont typeface="Arial" panose="020B0604020202020204" pitchFamily="34" charset="0"/>
              <a:buChar char="•"/>
            </a:pPr>
            <a:r>
              <a:rPr lang="en-US" sz="2000" dirty="0"/>
              <a:t>This is extremely unpredictable, which is a major problem for the incorporation of massive wind power into an energy grid.</a:t>
            </a:r>
          </a:p>
          <a:p>
            <a:pPr marL="457200" indent="-457200" algn="l">
              <a:buFont typeface="Arial" panose="020B0604020202020204" pitchFamily="34" charset="0"/>
              <a:buChar char="•"/>
            </a:pPr>
            <a:r>
              <a:rPr lang="en-US" sz="2000" dirty="0"/>
              <a:t>Present power production by wind farm is very less than the requirements for solving various problems. </a:t>
            </a:r>
          </a:p>
          <a:p>
            <a:pPr marL="457200" indent="-457200" algn="l">
              <a:buFont typeface="Arial" panose="020B0604020202020204" pitchFamily="34" charset="0"/>
              <a:buChar char="•"/>
            </a:pPr>
            <a:r>
              <a:rPr lang="en-US" sz="2000" dirty="0"/>
              <a:t>With the improvement of forecasting wind speed and wind direction, it is possible to maximize power production of a wind farm.</a:t>
            </a:r>
            <a:endParaRPr lang="en-IN" sz="2000" dirty="0"/>
          </a:p>
          <a:p>
            <a:pPr algn="l"/>
            <a:endParaRPr lang="en-US" sz="2000" dirty="0">
              <a:solidFill>
                <a:srgbClr val="FFFFFF"/>
              </a:solidFill>
            </a:endParaRPr>
          </a:p>
        </p:txBody>
      </p:sp>
    </p:spTree>
    <p:extLst>
      <p:ext uri="{BB962C8B-B14F-4D97-AF65-F5344CB8AC3E}">
        <p14:creationId xmlns:p14="http://schemas.microsoft.com/office/powerpoint/2010/main" val="281765198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wind turbines&#10;&#10;Description automatically generated with medium confidence">
            <a:extLst>
              <a:ext uri="{FF2B5EF4-FFF2-40B4-BE49-F238E27FC236}">
                <a16:creationId xmlns:a16="http://schemas.microsoft.com/office/drawing/2014/main" id="{0381679F-3193-4F34-9409-255E7387BC14}"/>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5413"/>
          <a:stretch/>
        </p:blipFill>
        <p:spPr>
          <a:xfrm>
            <a:off x="0" y="-34290"/>
            <a:ext cx="12313900" cy="6926579"/>
          </a:xfrm>
          <a:prstGeom prst="rect">
            <a:avLst/>
          </a:prstGeom>
        </p:spPr>
      </p:pic>
      <p:sp>
        <p:nvSpPr>
          <p:cNvPr id="2" name="Title 1">
            <a:extLst>
              <a:ext uri="{FF2B5EF4-FFF2-40B4-BE49-F238E27FC236}">
                <a16:creationId xmlns:a16="http://schemas.microsoft.com/office/drawing/2014/main" id="{F392B66C-D5EE-49A4-885A-24F237BB606D}"/>
              </a:ext>
            </a:extLst>
          </p:cNvPr>
          <p:cNvSpPr>
            <a:spLocks noGrp="1"/>
          </p:cNvSpPr>
          <p:nvPr>
            <p:ph type="ctrTitle"/>
          </p:nvPr>
        </p:nvSpPr>
        <p:spPr>
          <a:xfrm>
            <a:off x="-613458" y="0"/>
            <a:ext cx="11887200" cy="1016000"/>
          </a:xfrm>
        </p:spPr>
        <p:txBody>
          <a:bodyPr>
            <a:normAutofit/>
          </a:bodyPr>
          <a:lstStyle/>
          <a:p>
            <a:pPr algn="just"/>
            <a:r>
              <a:rPr lang="en-US" sz="3200" dirty="0">
                <a:solidFill>
                  <a:srgbClr val="FFFFFF"/>
                </a:solidFill>
              </a:rPr>
              <a:t>                                               </a:t>
            </a:r>
            <a:r>
              <a:rPr lang="en-IN" sz="3200" dirty="0"/>
              <a:t>PROPOSED SOLUTION</a:t>
            </a:r>
            <a:endParaRPr lang="en-US" sz="3200" dirty="0">
              <a:solidFill>
                <a:srgbClr val="FFFFFF"/>
              </a:solidFill>
            </a:endParaRPr>
          </a:p>
        </p:txBody>
      </p:sp>
      <p:sp>
        <p:nvSpPr>
          <p:cNvPr id="3" name="Subtitle 2">
            <a:extLst>
              <a:ext uri="{FF2B5EF4-FFF2-40B4-BE49-F238E27FC236}">
                <a16:creationId xmlns:a16="http://schemas.microsoft.com/office/drawing/2014/main" id="{F9186427-06CA-4BBF-A534-EFEFC4C81ED7}"/>
              </a:ext>
            </a:extLst>
          </p:cNvPr>
          <p:cNvSpPr>
            <a:spLocks noGrp="1"/>
          </p:cNvSpPr>
          <p:nvPr>
            <p:ph type="subTitle" idx="1"/>
          </p:nvPr>
        </p:nvSpPr>
        <p:spPr>
          <a:xfrm>
            <a:off x="965200" y="1643605"/>
            <a:ext cx="9936480" cy="4645433"/>
          </a:xfrm>
        </p:spPr>
        <p:txBody>
          <a:bodyPr>
            <a:normAutofit/>
          </a:bodyPr>
          <a:lstStyle/>
          <a:p>
            <a:pPr>
              <a:buFont typeface="Courier New" panose="02070309020205020404" pitchFamily="49" charset="0"/>
              <a:buChar char="o"/>
            </a:pPr>
            <a:r>
              <a:rPr lang="en-US" sz="2000" dirty="0"/>
              <a:t>Foremost aim of this project is to track effect of weather data to energy production. </a:t>
            </a:r>
          </a:p>
          <a:p>
            <a:pPr>
              <a:buFont typeface="Courier New" panose="02070309020205020404" pitchFamily="49" charset="0"/>
              <a:buChar char="o"/>
            </a:pPr>
            <a:r>
              <a:rPr lang="en-US" sz="2000" dirty="0"/>
              <a:t> Particularly interested in the correlation of different components that characterize weather conditions such as wind speed, pressure, and temperature.</a:t>
            </a:r>
          </a:p>
          <a:p>
            <a:pPr>
              <a:buFont typeface="Courier New" panose="02070309020205020404" pitchFamily="49" charset="0"/>
              <a:buChar char="o"/>
            </a:pPr>
            <a:r>
              <a:rPr lang="en-US" sz="2000" dirty="0"/>
              <a:t>As per the requirement of time constraints presented an analysis of different time intervals:</a:t>
            </a:r>
          </a:p>
          <a:p>
            <a:pPr>
              <a:buFont typeface="Wingdings" panose="05000000000000000000" pitchFamily="2" charset="2"/>
              <a:buChar char="Ø"/>
            </a:pPr>
            <a:r>
              <a:rPr lang="en-US" sz="2000" dirty="0"/>
              <a:t> One-day measurements in ten-minute intervals.</a:t>
            </a:r>
          </a:p>
          <a:p>
            <a:pPr>
              <a:buFont typeface="Wingdings" panose="05000000000000000000" pitchFamily="2" charset="2"/>
              <a:buChar char="Ø"/>
            </a:pPr>
            <a:r>
              <a:rPr lang="en-US" sz="2000" dirty="0"/>
              <a:t> One-week measurements in ten-minute intervals.</a:t>
            </a:r>
          </a:p>
          <a:p>
            <a:pPr>
              <a:buFont typeface="Wingdings" panose="05000000000000000000" pitchFamily="2" charset="2"/>
              <a:buChar char="Ø"/>
            </a:pPr>
            <a:r>
              <a:rPr lang="en-US" sz="2000" dirty="0"/>
              <a:t> One-month measurements in ten-minute intervals</a:t>
            </a:r>
            <a:endParaRPr lang="en-IN" sz="2000" dirty="0"/>
          </a:p>
          <a:p>
            <a:endParaRPr lang="en-US" sz="2000" dirty="0">
              <a:solidFill>
                <a:srgbClr val="FFFFFF"/>
              </a:solidFill>
            </a:endParaRPr>
          </a:p>
        </p:txBody>
      </p:sp>
    </p:spTree>
    <p:extLst>
      <p:ext uri="{BB962C8B-B14F-4D97-AF65-F5344CB8AC3E}">
        <p14:creationId xmlns:p14="http://schemas.microsoft.com/office/powerpoint/2010/main" val="2859111141"/>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wind turbines&#10;&#10;Description automatically generated with medium confidence">
            <a:extLst>
              <a:ext uri="{FF2B5EF4-FFF2-40B4-BE49-F238E27FC236}">
                <a16:creationId xmlns:a16="http://schemas.microsoft.com/office/drawing/2014/main" id="{0381679F-3193-4F34-9409-255E7387BC14}"/>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5413"/>
          <a:stretch/>
        </p:blipFill>
        <p:spPr>
          <a:xfrm>
            <a:off x="0" y="-34291"/>
            <a:ext cx="12313900" cy="6926579"/>
          </a:xfrm>
          <a:prstGeom prst="rect">
            <a:avLst/>
          </a:prstGeom>
        </p:spPr>
      </p:pic>
      <p:sp>
        <p:nvSpPr>
          <p:cNvPr id="2" name="Title 1">
            <a:extLst>
              <a:ext uri="{FF2B5EF4-FFF2-40B4-BE49-F238E27FC236}">
                <a16:creationId xmlns:a16="http://schemas.microsoft.com/office/drawing/2014/main" id="{F392B66C-D5EE-49A4-885A-24F237BB606D}"/>
              </a:ext>
            </a:extLst>
          </p:cNvPr>
          <p:cNvSpPr>
            <a:spLocks noGrp="1"/>
          </p:cNvSpPr>
          <p:nvPr>
            <p:ph type="ctrTitle"/>
          </p:nvPr>
        </p:nvSpPr>
        <p:spPr>
          <a:xfrm>
            <a:off x="-613458" y="0"/>
            <a:ext cx="11887200" cy="1016000"/>
          </a:xfrm>
        </p:spPr>
        <p:txBody>
          <a:bodyPr>
            <a:normAutofit/>
          </a:bodyPr>
          <a:lstStyle/>
          <a:p>
            <a:r>
              <a:rPr lang="en-IN" sz="3200" dirty="0"/>
              <a:t>              THEORITICAL ANALYSIS: Block diagram</a:t>
            </a:r>
            <a:endParaRPr lang="en-US" sz="3200" dirty="0">
              <a:solidFill>
                <a:srgbClr val="FFFFFF"/>
              </a:solidFill>
            </a:endParaRPr>
          </a:p>
        </p:txBody>
      </p:sp>
      <p:sp>
        <p:nvSpPr>
          <p:cNvPr id="3" name="Subtitle 2">
            <a:extLst>
              <a:ext uri="{FF2B5EF4-FFF2-40B4-BE49-F238E27FC236}">
                <a16:creationId xmlns:a16="http://schemas.microsoft.com/office/drawing/2014/main" id="{F9186427-06CA-4BBF-A534-EFEFC4C81ED7}"/>
              </a:ext>
            </a:extLst>
          </p:cNvPr>
          <p:cNvSpPr>
            <a:spLocks noGrp="1"/>
          </p:cNvSpPr>
          <p:nvPr>
            <p:ph type="subTitle" idx="1"/>
          </p:nvPr>
        </p:nvSpPr>
        <p:spPr>
          <a:xfrm>
            <a:off x="965200" y="1643605"/>
            <a:ext cx="9936480" cy="4645433"/>
          </a:xfrm>
        </p:spPr>
        <p:txBody>
          <a:bodyPr>
            <a:normAutofit/>
          </a:bodyPr>
          <a:lstStyle/>
          <a:p>
            <a:endParaRPr lang="en-US" sz="2000" dirty="0">
              <a:solidFill>
                <a:srgbClr val="FFFFFF"/>
              </a:solidFill>
            </a:endParaRPr>
          </a:p>
        </p:txBody>
      </p:sp>
      <p:pic>
        <p:nvPicPr>
          <p:cNvPr id="6" name="Content Placeholder 15">
            <a:extLst>
              <a:ext uri="{FF2B5EF4-FFF2-40B4-BE49-F238E27FC236}">
                <a16:creationId xmlns:a16="http://schemas.microsoft.com/office/drawing/2014/main" id="{D03FE76B-87E4-433E-AEF4-2868B99F75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1580161"/>
            <a:ext cx="9936480" cy="4772320"/>
          </a:xfrm>
          <a:prstGeom prst="rect">
            <a:avLst/>
          </a:prstGeom>
        </p:spPr>
      </p:pic>
    </p:spTree>
    <p:extLst>
      <p:ext uri="{BB962C8B-B14F-4D97-AF65-F5344CB8AC3E}">
        <p14:creationId xmlns:p14="http://schemas.microsoft.com/office/powerpoint/2010/main" val="73211815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wind turbines&#10;&#10;Description automatically generated with medium confidence">
            <a:extLst>
              <a:ext uri="{FF2B5EF4-FFF2-40B4-BE49-F238E27FC236}">
                <a16:creationId xmlns:a16="http://schemas.microsoft.com/office/drawing/2014/main" id="{0381679F-3193-4F34-9409-255E7387BC14}"/>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5413"/>
          <a:stretch/>
        </p:blipFill>
        <p:spPr>
          <a:xfrm>
            <a:off x="0" y="-34291"/>
            <a:ext cx="12313900" cy="6926579"/>
          </a:xfrm>
          <a:prstGeom prst="rect">
            <a:avLst/>
          </a:prstGeom>
        </p:spPr>
      </p:pic>
      <p:sp>
        <p:nvSpPr>
          <p:cNvPr id="2" name="Title 1">
            <a:extLst>
              <a:ext uri="{FF2B5EF4-FFF2-40B4-BE49-F238E27FC236}">
                <a16:creationId xmlns:a16="http://schemas.microsoft.com/office/drawing/2014/main" id="{F392B66C-D5EE-49A4-885A-24F237BB606D}"/>
              </a:ext>
            </a:extLst>
          </p:cNvPr>
          <p:cNvSpPr>
            <a:spLocks noGrp="1"/>
          </p:cNvSpPr>
          <p:nvPr>
            <p:ph type="ctrTitle"/>
          </p:nvPr>
        </p:nvSpPr>
        <p:spPr>
          <a:xfrm>
            <a:off x="-613458" y="0"/>
            <a:ext cx="11887200" cy="1016000"/>
          </a:xfrm>
        </p:spPr>
        <p:txBody>
          <a:bodyPr>
            <a:normAutofit/>
          </a:bodyPr>
          <a:lstStyle/>
          <a:p>
            <a:r>
              <a:rPr lang="en-IN" sz="3200" dirty="0"/>
              <a:t>THEORITICAL ANALYSIS: Hardware / Software designing              </a:t>
            </a:r>
            <a:endParaRPr lang="en-US" sz="3200" dirty="0">
              <a:solidFill>
                <a:srgbClr val="FFFFFF"/>
              </a:solidFill>
            </a:endParaRPr>
          </a:p>
        </p:txBody>
      </p:sp>
      <p:sp>
        <p:nvSpPr>
          <p:cNvPr id="3" name="Subtitle 2">
            <a:extLst>
              <a:ext uri="{FF2B5EF4-FFF2-40B4-BE49-F238E27FC236}">
                <a16:creationId xmlns:a16="http://schemas.microsoft.com/office/drawing/2014/main" id="{F9186427-06CA-4BBF-A534-EFEFC4C81ED7}"/>
              </a:ext>
            </a:extLst>
          </p:cNvPr>
          <p:cNvSpPr>
            <a:spLocks noGrp="1"/>
          </p:cNvSpPr>
          <p:nvPr>
            <p:ph type="subTitle" idx="1"/>
          </p:nvPr>
        </p:nvSpPr>
        <p:spPr>
          <a:xfrm>
            <a:off x="965200" y="1643605"/>
            <a:ext cx="9936480" cy="4645433"/>
          </a:xfrm>
        </p:spPr>
        <p:txBody>
          <a:bodyPr>
            <a:normAutofit/>
          </a:bodyPr>
          <a:lstStyle/>
          <a:p>
            <a:pPr marL="342900" indent="-342900" algn="l">
              <a:buFont typeface="Arial" panose="020B0604020202020204" pitchFamily="34" charset="0"/>
              <a:buChar char="•"/>
            </a:pPr>
            <a:r>
              <a:rPr lang="en-IN" sz="2000" dirty="0"/>
              <a:t>Type of application: IBM Watson Studio / </a:t>
            </a:r>
            <a:r>
              <a:rPr lang="en-IN" sz="2000" dirty="0" err="1"/>
              <a:t>Jupyter</a:t>
            </a:r>
            <a:r>
              <a:rPr lang="en-IN" sz="2000" dirty="0"/>
              <a:t> notebook (Anaconda) and Node-RED Operation system: Web frameworks IBM Cloud Watson Studio / Windows 10 .</a:t>
            </a:r>
          </a:p>
          <a:p>
            <a:pPr marL="342900" indent="-342900" algn="l">
              <a:buFont typeface="Arial" panose="020B0604020202020204" pitchFamily="34" charset="0"/>
              <a:buChar char="•"/>
            </a:pPr>
            <a:r>
              <a:rPr lang="en-IN" sz="2000" dirty="0"/>
              <a:t>IDE: </a:t>
            </a:r>
            <a:r>
              <a:rPr lang="en-IN" sz="2000" dirty="0" err="1"/>
              <a:t>Jupyter</a:t>
            </a:r>
            <a:r>
              <a:rPr lang="en-IN" sz="2000" dirty="0"/>
              <a:t> Notebook</a:t>
            </a:r>
          </a:p>
          <a:p>
            <a:pPr marL="342900" indent="-342900" algn="l">
              <a:buFont typeface="Arial" panose="020B0604020202020204" pitchFamily="34" charset="0"/>
              <a:buChar char="•"/>
            </a:pPr>
            <a:r>
              <a:rPr lang="en-IN" sz="2000" dirty="0" err="1"/>
              <a:t>Programing</a:t>
            </a:r>
            <a:r>
              <a:rPr lang="en-IN" sz="2000" dirty="0"/>
              <a:t> Language: Python 3.8</a:t>
            </a:r>
          </a:p>
          <a:p>
            <a:pPr marL="342900" indent="-342900" algn="l">
              <a:buFont typeface="Arial" panose="020B0604020202020204" pitchFamily="34" charset="0"/>
              <a:buChar char="•"/>
            </a:pPr>
            <a:r>
              <a:rPr lang="en-IN" sz="2000" dirty="0"/>
              <a:t>Dataset: </a:t>
            </a:r>
            <a:r>
              <a:rPr lang="en-IN" sz="2000" dirty="0">
                <a:hlinkClick r:id="rId3"/>
              </a:rPr>
              <a:t>https://www.kaggle.com/berkerisen/wind-turbine-scada</a:t>
            </a:r>
            <a:r>
              <a:rPr lang="en-IN" sz="2000" dirty="0"/>
              <a:t> dataset.</a:t>
            </a:r>
          </a:p>
          <a:p>
            <a:pPr marL="342900" indent="-342900" algn="l">
              <a:buFont typeface="Arial" panose="020B0604020202020204" pitchFamily="34" charset="0"/>
              <a:buChar char="•"/>
            </a:pPr>
            <a:r>
              <a:rPr lang="en-IN" sz="2000" dirty="0"/>
              <a:t>Libraries Version: </a:t>
            </a:r>
            <a:r>
              <a:rPr lang="en-IN" sz="2000" dirty="0" err="1"/>
              <a:t>numpy</a:t>
            </a:r>
            <a:r>
              <a:rPr lang="en-IN" sz="2000" dirty="0"/>
              <a:t>  1.15.4, pandas 0.24.1 matplotlib  3.0.2, seaborn -0.9.0, Scikit -learn 0.19.0.</a:t>
            </a:r>
          </a:p>
          <a:p>
            <a:endParaRPr lang="en-US" sz="2000" dirty="0">
              <a:solidFill>
                <a:srgbClr val="FFFFFF"/>
              </a:solidFill>
            </a:endParaRPr>
          </a:p>
        </p:txBody>
      </p:sp>
    </p:spTree>
    <p:extLst>
      <p:ext uri="{BB962C8B-B14F-4D97-AF65-F5344CB8AC3E}">
        <p14:creationId xmlns:p14="http://schemas.microsoft.com/office/powerpoint/2010/main" val="148886229"/>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wind turbines&#10;&#10;Description automatically generated with medium confidence">
            <a:extLst>
              <a:ext uri="{FF2B5EF4-FFF2-40B4-BE49-F238E27FC236}">
                <a16:creationId xmlns:a16="http://schemas.microsoft.com/office/drawing/2014/main" id="{0381679F-3193-4F34-9409-255E7387BC14}"/>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5413"/>
          <a:stretch/>
        </p:blipFill>
        <p:spPr>
          <a:xfrm>
            <a:off x="0" y="-34291"/>
            <a:ext cx="12313900" cy="6926579"/>
          </a:xfrm>
          <a:prstGeom prst="rect">
            <a:avLst/>
          </a:prstGeom>
        </p:spPr>
      </p:pic>
      <p:sp>
        <p:nvSpPr>
          <p:cNvPr id="2" name="Title 1">
            <a:extLst>
              <a:ext uri="{FF2B5EF4-FFF2-40B4-BE49-F238E27FC236}">
                <a16:creationId xmlns:a16="http://schemas.microsoft.com/office/drawing/2014/main" id="{F392B66C-D5EE-49A4-885A-24F237BB606D}"/>
              </a:ext>
            </a:extLst>
          </p:cNvPr>
          <p:cNvSpPr>
            <a:spLocks noGrp="1"/>
          </p:cNvSpPr>
          <p:nvPr>
            <p:ph type="ctrTitle"/>
          </p:nvPr>
        </p:nvSpPr>
        <p:spPr>
          <a:xfrm>
            <a:off x="-613458" y="0"/>
            <a:ext cx="11887200" cy="1016000"/>
          </a:xfrm>
        </p:spPr>
        <p:txBody>
          <a:bodyPr>
            <a:normAutofit/>
          </a:bodyPr>
          <a:lstStyle/>
          <a:p>
            <a:r>
              <a:rPr lang="en-IN" sz="3200" dirty="0"/>
              <a:t>EXPERIMENTAL INVESTIGATIONS             </a:t>
            </a:r>
            <a:endParaRPr lang="en-US" sz="3200" dirty="0">
              <a:solidFill>
                <a:srgbClr val="FFFFFF"/>
              </a:solidFill>
            </a:endParaRPr>
          </a:p>
        </p:txBody>
      </p:sp>
      <p:sp>
        <p:nvSpPr>
          <p:cNvPr id="3" name="Subtitle 2">
            <a:extLst>
              <a:ext uri="{FF2B5EF4-FFF2-40B4-BE49-F238E27FC236}">
                <a16:creationId xmlns:a16="http://schemas.microsoft.com/office/drawing/2014/main" id="{F9186427-06CA-4BBF-A534-EFEFC4C81ED7}"/>
              </a:ext>
            </a:extLst>
          </p:cNvPr>
          <p:cNvSpPr>
            <a:spLocks noGrp="1"/>
          </p:cNvSpPr>
          <p:nvPr>
            <p:ph type="subTitle" idx="1"/>
          </p:nvPr>
        </p:nvSpPr>
        <p:spPr>
          <a:xfrm>
            <a:off x="965200" y="1643605"/>
            <a:ext cx="9936480" cy="4645433"/>
          </a:xfrm>
        </p:spPr>
        <p:txBody>
          <a:bodyPr>
            <a:normAutofit/>
          </a:bodyPr>
          <a:lstStyle/>
          <a:p>
            <a:pPr marL="285750" indent="-285750" algn="l">
              <a:buFont typeface="Arial" panose="020B0604020202020204" pitchFamily="34" charset="0"/>
              <a:buChar char="•"/>
            </a:pPr>
            <a:r>
              <a:rPr lang="en-US" sz="1800" dirty="0"/>
              <a:t>It</a:t>
            </a:r>
            <a:r>
              <a:rPr lang="en-US" sz="2000" dirty="0"/>
              <a:t> shows that the accuracy of the current power curve method may depend on the distribution of wind speed, turbulence intensity, and shear at the test site, compared to the deployment site.</a:t>
            </a:r>
          </a:p>
          <a:p>
            <a:pPr marL="342900" indent="-342900" algn="l">
              <a:buFont typeface="Arial" panose="020B0604020202020204" pitchFamily="34" charset="0"/>
              <a:buChar char="•"/>
            </a:pPr>
            <a:r>
              <a:rPr lang="en-US" sz="2000" dirty="0"/>
              <a:t>If the test site conditions are similar to the deployment site, the power curve </a:t>
            </a:r>
          </a:p>
          <a:p>
            <a:pPr marL="0" indent="0" algn="l">
              <a:buNone/>
            </a:pPr>
            <a:r>
              <a:rPr lang="en-US" sz="2000" dirty="0"/>
              <a:t>       method may give good results.</a:t>
            </a:r>
          </a:p>
          <a:p>
            <a:pPr marL="342900" indent="-342900" algn="l">
              <a:buFont typeface="Arial" panose="020B0604020202020204" pitchFamily="34" charset="0"/>
              <a:buChar char="•"/>
            </a:pPr>
            <a:r>
              <a:rPr lang="en-US" sz="2000" dirty="0"/>
              <a:t>The regression tree method predicts wind turbine energy capture with two to three times more accuracy than industry standard power curve method , and may be useful for prediction of energy capture at that sites experience different condition than the test site.</a:t>
            </a:r>
          </a:p>
          <a:p>
            <a:pPr marL="342900" indent="-342900" algn="l">
              <a:buFont typeface="Arial" panose="020B0604020202020204" pitchFamily="34" charset="0"/>
              <a:buChar char="•"/>
            </a:pPr>
            <a:r>
              <a:rPr lang="en-US" sz="2000" dirty="0"/>
              <a:t>To use the regression tree modelling approach to predict the energy capture of a turbine at a new site, several steps are required.</a:t>
            </a:r>
            <a:endParaRPr lang="en-IN" sz="2000" dirty="0"/>
          </a:p>
          <a:p>
            <a:endParaRPr lang="en-US" sz="2000" dirty="0">
              <a:solidFill>
                <a:srgbClr val="FFFFFF"/>
              </a:solidFill>
            </a:endParaRPr>
          </a:p>
        </p:txBody>
      </p:sp>
    </p:spTree>
    <p:extLst>
      <p:ext uri="{BB962C8B-B14F-4D97-AF65-F5344CB8AC3E}">
        <p14:creationId xmlns:p14="http://schemas.microsoft.com/office/powerpoint/2010/main" val="2091545492"/>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TotalTime>
  <Words>1221</Words>
  <Application>Microsoft Office PowerPoint</Application>
  <PresentationFormat>Widescreen</PresentationFormat>
  <Paragraphs>87</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Calibri Light</vt:lpstr>
      <vt:lpstr>Courier New</vt:lpstr>
      <vt:lpstr>Wingdings</vt:lpstr>
      <vt:lpstr>Office Theme</vt:lpstr>
      <vt:lpstr>PREDICTING THE ENERGY OUTPUT OF WIND TURBINE         BASED ON WEATHER CONDITION USING IBM CLOUD</vt:lpstr>
      <vt:lpstr>PROBLEM STATEMENT</vt:lpstr>
      <vt:lpstr>OUTLINE:</vt:lpstr>
      <vt:lpstr>                                        INTRODUCTION</vt:lpstr>
      <vt:lpstr>                                               LITERATURE SURVEY</vt:lpstr>
      <vt:lpstr>                                               PROPOSED SOLUTION</vt:lpstr>
      <vt:lpstr>              THEORITICAL ANALYSIS: Block diagram</vt:lpstr>
      <vt:lpstr>THEORITICAL ANALYSIS: Hardware / Software designing              </vt:lpstr>
      <vt:lpstr>EXPERIMENTAL INVESTIGATIONS             </vt:lpstr>
      <vt:lpstr>FLOWCHART</vt:lpstr>
      <vt:lpstr>           RESULTS              </vt:lpstr>
      <vt:lpstr>RESULT            </vt:lpstr>
      <vt:lpstr>Applications</vt:lpstr>
      <vt:lpstr>Advantages and disadvantages </vt:lpstr>
      <vt:lpstr>Conclusion</vt:lpstr>
      <vt:lpstr>Future scope</vt:lpstr>
      <vt:lpstr>BIBILOGRAPHY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THE ENERGY OUTPUT OF WIND TURBINE         BASED ON WEATHER CONDITION USING IBM CLOUD</dc:title>
  <dc:creator>suchithavarma17@outlook.com</dc:creator>
  <cp:lastModifiedBy>sindhu mechineni</cp:lastModifiedBy>
  <cp:revision>3</cp:revision>
  <dcterms:created xsi:type="dcterms:W3CDTF">2021-11-07T15:48:08Z</dcterms:created>
  <dcterms:modified xsi:type="dcterms:W3CDTF">2021-11-10T17:47:00Z</dcterms:modified>
</cp:coreProperties>
</file>